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embeddedFontLst>
    <p:embeddedFont>
      <p:font typeface="Lato" panose="020F0502020204030203" pitchFamily="34" charset="0"/>
      <p:regular r:id="rId42"/>
      <p:bold r:id="rId43"/>
      <p:italic r:id="rId44"/>
      <p:boldItalic r:id="rId45"/>
    </p:embeddedFont>
    <p:embeddedFont>
      <p:font typeface="Lato Black" panose="020F0502020204030203" pitchFamily="34" charset="0"/>
      <p:bold r:id="rId46"/>
      <p:boldItalic r:id="rId47"/>
    </p:embeddedFont>
    <p:embeddedFont>
      <p:font typeface="Raleway" pitchFamily="2" charset="0"/>
      <p:regular r:id="rId48"/>
      <p:bold r:id="rId49"/>
      <p:italic r:id="rId50"/>
      <p:boldItalic r:id="rId51"/>
    </p:embeddedFont>
    <p:embeddedFont>
      <p:font typeface="Roboto Mono" panose="00000009000000000000" pitchFamily="49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c015dd89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dc015dd89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adc015dd89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adc015dd89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 is back buffer and </a:t>
            </a:r>
            <a:r>
              <a:rPr lang="en-US" dirty="0" err="1"/>
              <a:t>dest</a:t>
            </a:r>
            <a:r>
              <a:rPr lang="en-US" dirty="0"/>
              <a:t> is the front buffer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dc015dd89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dc015dd89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adc015dd89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adc015dd89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dc015dd89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dc015dd89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dc015dd89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adc015dd89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dc015dd89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dc015dd89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dc015dd89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dc015dd89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dc015dd89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dc015dd89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dc015dd89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adc015dd89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depth buffer won’t let the blue color appear because the red is nearer 3ks al slide </a:t>
            </a:r>
            <a:r>
              <a:rPr lang="en-US" dirty="0" err="1"/>
              <a:t>ali</a:t>
            </a:r>
            <a:r>
              <a:rPr lang="en-US" dirty="0"/>
              <a:t> fatt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rsmt</a:t>
            </a:r>
            <a:r>
              <a:rPr lang="en-US" dirty="0"/>
              <a:t> feha al blue al awel we b3den al red fa </a:t>
            </a:r>
            <a:r>
              <a:rPr lang="en-US" dirty="0" err="1"/>
              <a:t>adani</a:t>
            </a:r>
            <a:r>
              <a:rPr lang="en-US" dirty="0"/>
              <a:t> mix al color bs hna </a:t>
            </a:r>
            <a:r>
              <a:rPr lang="en-US" dirty="0" err="1"/>
              <a:t>rsmt</a:t>
            </a:r>
            <a:r>
              <a:rPr lang="en-US" dirty="0"/>
              <a:t> al 2oryb al awel fa al b3den mtrsm4 omal hnak </a:t>
            </a:r>
            <a:r>
              <a:rPr lang="en-US" dirty="0" err="1"/>
              <a:t>rmst</a:t>
            </a:r>
            <a:r>
              <a:rPr lang="en-US" dirty="0"/>
              <a:t> al b3de al awel fa 3ml mix </a:t>
            </a:r>
            <a:r>
              <a:rPr lang="en-US" dirty="0" err="1"/>
              <a:t>alwan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dc015dd8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dc015dd8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dc015dd89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dc015dd89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 sora </a:t>
            </a:r>
            <a:r>
              <a:rPr lang="en-US" dirty="0" err="1"/>
              <a:t>ali</a:t>
            </a:r>
            <a:r>
              <a:rPr lang="en-US" dirty="0"/>
              <a:t> 3laa al ymen </a:t>
            </a:r>
            <a:r>
              <a:rPr lang="en-US" dirty="0" err="1"/>
              <a:t>rsmt</a:t>
            </a:r>
            <a:r>
              <a:rPr lang="en-US" dirty="0"/>
              <a:t> al b3de al awel ya3ni </a:t>
            </a:r>
            <a:r>
              <a:rPr lang="en-US" dirty="0" err="1"/>
              <a:t>akni</a:t>
            </a:r>
            <a:r>
              <a:rPr lang="en-US" dirty="0"/>
              <a:t> 3mlt sort lel depth buffer we </a:t>
            </a:r>
            <a:r>
              <a:rPr lang="en-US" dirty="0" err="1"/>
              <a:t>rsmt</a:t>
            </a:r>
            <a:r>
              <a:rPr lang="en-US" dirty="0"/>
              <a:t> </a:t>
            </a:r>
            <a:r>
              <a:rPr lang="en-US" dirty="0" err="1"/>
              <a:t>ali</a:t>
            </a:r>
            <a:r>
              <a:rPr lang="en-US" dirty="0"/>
              <a:t> value bt3dt kber al awel fa lma 7tat al 2a2rb b3deha 3ml mix bs 3la al ymen 7sl al 3ks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dc015dd89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dc015dd89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c015dd89_1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adc015dd89_1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adc015dd89_1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adc015dd89_1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adc015dd89_1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adc015dd89_1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adc015dd89_1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adc015dd89_1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adc015dd89_1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adc015dd89_1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adc015dd89_1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adc015dd89_1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dc015dd89_1_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dc015dd89_1_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adc015dd89_1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adc015dd89_1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adc015dd89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adc015dd89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adc015dd89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adc015dd89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adc015dd89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adc015dd89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adc015dd89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adc015dd89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dc015dd89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dc015dd89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adc015dd89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adc015dd89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adc015dd89_1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adc015dd89_1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adc015dd89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adc015dd89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adc015dd89_1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adc015dd89_1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adc015dd89_1_1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adc015dd89_1_1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adc015dd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adc015dd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dc015dd8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dc015dd89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dc015dd89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dc015dd89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dc015dd8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dc015dd8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 is the source color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Cd is the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color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c015dd89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dc015dd89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c015dd89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dc015dd89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c015dd89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dc015dd89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Graphics labs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5 - Transparency and Blending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/>
        </p:nvSpPr>
        <p:spPr>
          <a:xfrm>
            <a:off x="779100" y="2571750"/>
            <a:ext cx="7585800" cy="10986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glEnable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GL_BLEND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800" b="1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b="1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glBlendEquation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GL_FUNC_ADD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800" b="1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b="1">
              <a:solidFill>
                <a:srgbClr val="CC78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glBlendFunc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GL_SRC_ALPHA</a:t>
            </a:r>
            <a:r>
              <a:rPr lang="en" sz="1800" b="1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800" b="1">
                <a:solidFill>
                  <a:srgbClr val="908B25"/>
                </a:solidFill>
                <a:latin typeface="Courier New"/>
                <a:ea typeface="Courier New"/>
                <a:cs typeface="Courier New"/>
                <a:sym typeface="Courier New"/>
              </a:rPr>
              <a:t>GL_ONE_MINUS_SRC_ALPHA</a:t>
            </a:r>
            <a:r>
              <a:rPr lang="en" sz="1800" b="1">
                <a:solidFill>
                  <a:srgbClr val="A9B7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800" b="1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b="1">
              <a:solidFill>
                <a:srgbClr val="A9B7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common blending setup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/>
          <p:nvPr/>
        </p:nvSpPr>
        <p:spPr>
          <a:xfrm>
            <a:off x="5144875" y="1528075"/>
            <a:ext cx="3405900" cy="2536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3"/>
          <p:cNvSpPr txBox="1"/>
          <p:nvPr/>
        </p:nvSpPr>
        <p:spPr>
          <a:xfrm>
            <a:off x="627797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Destination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3"/>
          <p:cNvSpPr/>
          <p:nvPr/>
        </p:nvSpPr>
        <p:spPr>
          <a:xfrm>
            <a:off x="593225" y="1528075"/>
            <a:ext cx="3405900" cy="2536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3"/>
          <p:cNvSpPr txBox="1"/>
          <p:nvPr/>
        </p:nvSpPr>
        <p:spPr>
          <a:xfrm>
            <a:off x="172632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69900" y="59925"/>
            <a:ext cx="33657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 dirty="0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Blue Rectangle (0, 0, 1, 0.5)</a:t>
            </a:r>
            <a:endParaRPr dirty="0"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4384450" y="59925"/>
            <a:ext cx="45168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Blending Setup: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Equation: </a:t>
            </a:r>
            <a:r>
              <a:rPr lang="en" sz="12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GL_FUNC_ADD</a:t>
            </a:r>
            <a:endParaRPr sz="12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Factors: </a:t>
            </a:r>
            <a:r>
              <a:rPr lang="en" sz="12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GL_SRC_ALPHA</a:t>
            </a: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12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GL_ONE_MINUS_SRC_ALPHA 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3"/>
          <p:cNvSpPr/>
          <p:nvPr/>
        </p:nvSpPr>
        <p:spPr>
          <a:xfrm>
            <a:off x="1258400" y="2446900"/>
            <a:ext cx="1528200" cy="9687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4197000" y="2608975"/>
            <a:ext cx="750000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3"/>
          <p:cNvSpPr txBox="1"/>
          <p:nvPr/>
        </p:nvSpPr>
        <p:spPr>
          <a:xfrm>
            <a:off x="7497775" y="4646150"/>
            <a:ext cx="15282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(0, 0, 0, 1)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8" name="Google Shape;198;p23"/>
          <p:cNvCxnSpPr>
            <a:stCxn id="197" idx="0"/>
          </p:cNvCxnSpPr>
          <p:nvPr/>
        </p:nvCxnSpPr>
        <p:spPr>
          <a:xfrm rot="10800000">
            <a:off x="7999975" y="3795050"/>
            <a:ext cx="261900" cy="8511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9" name="Google Shape;199;p23"/>
          <p:cNvSpPr txBox="1"/>
          <p:nvPr/>
        </p:nvSpPr>
        <p:spPr>
          <a:xfrm>
            <a:off x="149675" y="4646150"/>
            <a:ext cx="15282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(0, 0, 1, 0.5)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0" name="Google Shape;200;p23"/>
          <p:cNvCxnSpPr>
            <a:stCxn id="199" idx="0"/>
          </p:cNvCxnSpPr>
          <p:nvPr/>
        </p:nvCxnSpPr>
        <p:spPr>
          <a:xfrm rot="10800000" flipH="1">
            <a:off x="913775" y="3225950"/>
            <a:ext cx="654300" cy="14202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/>
          <p:nvPr/>
        </p:nvSpPr>
        <p:spPr>
          <a:xfrm>
            <a:off x="5144875" y="1528075"/>
            <a:ext cx="3405900" cy="2536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4"/>
          <p:cNvSpPr txBox="1"/>
          <p:nvPr/>
        </p:nvSpPr>
        <p:spPr>
          <a:xfrm>
            <a:off x="627797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Destination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593225" y="1528075"/>
            <a:ext cx="3405900" cy="2536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4"/>
          <p:cNvSpPr txBox="1"/>
          <p:nvPr/>
        </p:nvSpPr>
        <p:spPr>
          <a:xfrm>
            <a:off x="172632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4"/>
          <p:cNvSpPr txBox="1"/>
          <p:nvPr/>
        </p:nvSpPr>
        <p:spPr>
          <a:xfrm>
            <a:off x="69900" y="59925"/>
            <a:ext cx="33657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Blue Rectangle (0, 0, 1, 0.5)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4384450" y="59925"/>
            <a:ext cx="45168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Blending Setup: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Equation: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GL_FUNC_ADD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Factors: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GL_SRC_ALPHA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GL_ONE_MINUS_SRC_ALPHA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4"/>
          <p:cNvSpPr/>
          <p:nvPr/>
        </p:nvSpPr>
        <p:spPr>
          <a:xfrm>
            <a:off x="4197000" y="2608975"/>
            <a:ext cx="750000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/>
          <p:nvPr/>
        </p:nvSpPr>
        <p:spPr>
          <a:xfrm>
            <a:off x="5810050" y="2446900"/>
            <a:ext cx="1528200" cy="968700"/>
          </a:xfrm>
          <a:prstGeom prst="rect">
            <a:avLst/>
          </a:prstGeom>
          <a:solidFill>
            <a:srgbClr val="0000FF">
              <a:alpha val="4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4"/>
          <p:cNvSpPr txBox="1"/>
          <p:nvPr/>
        </p:nvSpPr>
        <p:spPr>
          <a:xfrm>
            <a:off x="4281850" y="4646150"/>
            <a:ext cx="15282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(0, 0, 0.5, 0.75)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4" name="Google Shape;214;p24"/>
          <p:cNvCxnSpPr>
            <a:stCxn id="213" idx="0"/>
          </p:cNvCxnSpPr>
          <p:nvPr/>
        </p:nvCxnSpPr>
        <p:spPr>
          <a:xfrm rot="10800000" flipH="1">
            <a:off x="5045950" y="3116150"/>
            <a:ext cx="1286100" cy="1530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/>
          <p:nvPr/>
        </p:nvSpPr>
        <p:spPr>
          <a:xfrm>
            <a:off x="5144875" y="1528075"/>
            <a:ext cx="3405900" cy="2536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5"/>
          <p:cNvSpPr txBox="1"/>
          <p:nvPr/>
        </p:nvSpPr>
        <p:spPr>
          <a:xfrm>
            <a:off x="627797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Destination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5"/>
          <p:cNvSpPr/>
          <p:nvPr/>
        </p:nvSpPr>
        <p:spPr>
          <a:xfrm>
            <a:off x="593225" y="1528075"/>
            <a:ext cx="3405900" cy="2536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 txBox="1"/>
          <p:nvPr/>
        </p:nvSpPr>
        <p:spPr>
          <a:xfrm>
            <a:off x="172632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69900" y="59925"/>
            <a:ext cx="33657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Red Rectangle (1, 0, 0, 0.5)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4384450" y="59925"/>
            <a:ext cx="45168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Blending Setup: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Equation: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GL_FUNC_ADD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Factors: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GL_SRC_ALPHA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GL_ONE_MINUS_SRC_ALPHA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4197000" y="2608975"/>
            <a:ext cx="750000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5810050" y="2446900"/>
            <a:ext cx="1528200" cy="968700"/>
          </a:xfrm>
          <a:prstGeom prst="rect">
            <a:avLst/>
          </a:prstGeom>
          <a:solidFill>
            <a:srgbClr val="0000FF">
              <a:alpha val="4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5"/>
          <p:cNvSpPr/>
          <p:nvPr/>
        </p:nvSpPr>
        <p:spPr>
          <a:xfrm>
            <a:off x="1805750" y="2110613"/>
            <a:ext cx="1528200" cy="968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5"/>
          <p:cNvSpPr txBox="1"/>
          <p:nvPr/>
        </p:nvSpPr>
        <p:spPr>
          <a:xfrm>
            <a:off x="149675" y="4646150"/>
            <a:ext cx="15282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(1, 0, 0, 0.5)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9" name="Google Shape;229;p25"/>
          <p:cNvCxnSpPr>
            <a:stCxn id="228" idx="0"/>
          </p:cNvCxnSpPr>
          <p:nvPr/>
        </p:nvCxnSpPr>
        <p:spPr>
          <a:xfrm rot="10800000" flipH="1">
            <a:off x="913775" y="2816450"/>
            <a:ext cx="1233600" cy="18297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/>
          <p:nvPr/>
        </p:nvSpPr>
        <p:spPr>
          <a:xfrm>
            <a:off x="5144875" y="1528075"/>
            <a:ext cx="3405900" cy="2536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6"/>
          <p:cNvSpPr txBox="1"/>
          <p:nvPr/>
        </p:nvSpPr>
        <p:spPr>
          <a:xfrm>
            <a:off x="627797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Destination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593225" y="1528075"/>
            <a:ext cx="3405900" cy="2536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6"/>
          <p:cNvSpPr txBox="1"/>
          <p:nvPr/>
        </p:nvSpPr>
        <p:spPr>
          <a:xfrm>
            <a:off x="1726325" y="4161300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69900" y="59925"/>
            <a:ext cx="33657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Red Rectangle (1, 0, 0, 0.5)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4384450" y="59925"/>
            <a:ext cx="45168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Blending Setup: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Equation: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GL_FUNC_ADD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Factors: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GL_SRC_ALPHA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GL_ONE_MINUS_SRC_ALPHA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4197000" y="2608975"/>
            <a:ext cx="750000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5810050" y="2446900"/>
            <a:ext cx="1528200" cy="968700"/>
          </a:xfrm>
          <a:prstGeom prst="rect">
            <a:avLst/>
          </a:prstGeom>
          <a:solidFill>
            <a:srgbClr val="0000FF">
              <a:alpha val="4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6"/>
          <p:cNvSpPr txBox="1"/>
          <p:nvPr/>
        </p:nvSpPr>
        <p:spPr>
          <a:xfrm>
            <a:off x="4264725" y="4616200"/>
            <a:ext cx="176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(0.5, 0, 0.25, 0.625)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3" name="Google Shape;243;p26"/>
          <p:cNvCxnSpPr>
            <a:stCxn id="242" idx="0"/>
          </p:cNvCxnSpPr>
          <p:nvPr/>
        </p:nvCxnSpPr>
        <p:spPr>
          <a:xfrm rot="10800000" flipH="1">
            <a:off x="5148525" y="2796400"/>
            <a:ext cx="1483200" cy="18198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Google Shape;244;p26"/>
          <p:cNvSpPr/>
          <p:nvPr/>
        </p:nvSpPr>
        <p:spPr>
          <a:xfrm>
            <a:off x="6357400" y="2110613"/>
            <a:ext cx="1528200" cy="968700"/>
          </a:xfrm>
          <a:prstGeom prst="rect">
            <a:avLst/>
          </a:prstGeom>
          <a:solidFill>
            <a:srgbClr val="FF0000">
              <a:alpha val="4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6"/>
          <p:cNvSpPr txBox="1"/>
          <p:nvPr/>
        </p:nvSpPr>
        <p:spPr>
          <a:xfrm>
            <a:off x="7497775" y="4646150"/>
            <a:ext cx="15282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(0.5, 0, 0, 0.75)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6" name="Google Shape;246;p26"/>
          <p:cNvCxnSpPr>
            <a:stCxn id="245" idx="0"/>
          </p:cNvCxnSpPr>
          <p:nvPr/>
        </p:nvCxnSpPr>
        <p:spPr>
          <a:xfrm rot="10800000">
            <a:off x="7660375" y="2866250"/>
            <a:ext cx="601500" cy="17799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/>
        </p:nvSpPr>
        <p:spPr>
          <a:xfrm>
            <a:off x="93300" y="1517150"/>
            <a:ext cx="4478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Lato"/>
                <a:ea typeface="Lato"/>
                <a:cs typeface="Lato"/>
                <a:sym typeface="Lato"/>
              </a:rPr>
              <a:t>(SOURCE ALPHA)</a:t>
            </a:r>
            <a:r>
              <a:rPr lang="en" sz="1800" baseline="-25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b="1">
                <a:latin typeface="Lato"/>
                <a:ea typeface="Lato"/>
                <a:cs typeface="Lato"/>
                <a:sym typeface="Lato"/>
              </a:rPr>
              <a:t>ADD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i="1">
                <a:latin typeface="Lato"/>
                <a:ea typeface="Lato"/>
                <a:cs typeface="Lato"/>
                <a:sym typeface="Lato"/>
              </a:rPr>
              <a:t>(1 - SOURCE ALPHA)</a:t>
            </a:r>
            <a:endParaRPr sz="1800"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13" y="2168650"/>
            <a:ext cx="4314275" cy="25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7"/>
          <p:cNvSpPr txBox="1"/>
          <p:nvPr/>
        </p:nvSpPr>
        <p:spPr>
          <a:xfrm>
            <a:off x="4572000" y="1517150"/>
            <a:ext cx="4478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Lato"/>
                <a:ea typeface="Lato"/>
                <a:cs typeface="Lato"/>
                <a:sym typeface="Lato"/>
              </a:rPr>
              <a:t>(1 - SOURCE ALPHA)</a:t>
            </a:r>
            <a:r>
              <a:rPr lang="en" sz="1800" baseline="-25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b="1">
                <a:latin typeface="Lato"/>
                <a:ea typeface="Lato"/>
                <a:cs typeface="Lato"/>
                <a:sym typeface="Lato"/>
              </a:rPr>
              <a:t>ADD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i="1">
                <a:latin typeface="Lato"/>
                <a:ea typeface="Lato"/>
                <a:cs typeface="Lato"/>
                <a:sym typeface="Lato"/>
              </a:rPr>
              <a:t>(SOURCE ALPHA)</a:t>
            </a:r>
            <a:endParaRPr sz="1800" i="1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638" y="2156525"/>
            <a:ext cx="4349412" cy="2562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"/>
          <p:cNvSpPr txBox="1">
            <a:spLocks noGrp="1"/>
          </p:cNvSpPr>
          <p:nvPr>
            <p:ph type="title"/>
          </p:nvPr>
        </p:nvSpPr>
        <p:spPr>
          <a:xfrm>
            <a:off x="727650" y="2304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many other combinations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Z-Buffer and transparency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30"/>
          <p:cNvGrpSpPr/>
          <p:nvPr/>
        </p:nvGrpSpPr>
        <p:grpSpPr>
          <a:xfrm>
            <a:off x="816650" y="1296875"/>
            <a:ext cx="7599850" cy="1925300"/>
            <a:chOff x="668650" y="986050"/>
            <a:chExt cx="7599850" cy="1925300"/>
          </a:xfrm>
        </p:grpSpPr>
        <p:sp>
          <p:nvSpPr>
            <p:cNvPr id="270" name="Google Shape;270;p30"/>
            <p:cNvSpPr/>
            <p:nvPr/>
          </p:nvSpPr>
          <p:spPr>
            <a:xfrm rot="-5400000">
              <a:off x="773050" y="1346150"/>
              <a:ext cx="725100" cy="933900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 rot="4633426">
              <a:off x="3511500" y="1429713"/>
              <a:ext cx="1522085" cy="766574"/>
            </a:xfrm>
            <a:prstGeom prst="parallelogram">
              <a:avLst>
                <a:gd name="adj" fmla="val 22877"/>
              </a:avLst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6651600" y="1157900"/>
              <a:ext cx="1310400" cy="13104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3" name="Google Shape;273;p30"/>
            <p:cNvCxnSpPr/>
            <p:nvPr/>
          </p:nvCxnSpPr>
          <p:spPr>
            <a:xfrm>
              <a:off x="1719225" y="1825350"/>
              <a:ext cx="2271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30"/>
            <p:cNvCxnSpPr>
              <a:stCxn id="271" idx="1"/>
              <a:endCxn id="272" idx="2"/>
            </p:cNvCxnSpPr>
            <p:nvPr/>
          </p:nvCxnSpPr>
          <p:spPr>
            <a:xfrm rot="10800000" flipH="1">
              <a:off x="4665734" y="1813164"/>
              <a:ext cx="1986000" cy="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275" name="Google Shape;275;p30"/>
            <p:cNvSpPr txBox="1"/>
            <p:nvPr/>
          </p:nvSpPr>
          <p:spPr>
            <a:xfrm>
              <a:off x="789050" y="2571750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eye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6" name="Google Shape;276;p30"/>
            <p:cNvSpPr txBox="1"/>
            <p:nvPr/>
          </p:nvSpPr>
          <p:spPr>
            <a:xfrm>
              <a:off x="4137000" y="2557663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source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7" name="Google Shape;277;p30"/>
            <p:cNvSpPr txBox="1"/>
            <p:nvPr/>
          </p:nvSpPr>
          <p:spPr>
            <a:xfrm>
              <a:off x="7062500" y="2557675"/>
              <a:ext cx="12060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destination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278" name="Google Shape;278;p30"/>
          <p:cNvCxnSpPr/>
          <p:nvPr/>
        </p:nvCxnSpPr>
        <p:spPr>
          <a:xfrm>
            <a:off x="1021300" y="3951975"/>
            <a:ext cx="6127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30"/>
          <p:cNvCxnSpPr/>
          <p:nvPr/>
        </p:nvCxnSpPr>
        <p:spPr>
          <a:xfrm>
            <a:off x="1021300" y="4444800"/>
            <a:ext cx="3263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0"/>
          <p:cNvCxnSpPr/>
          <p:nvPr/>
        </p:nvCxnSpPr>
        <p:spPr>
          <a:xfrm>
            <a:off x="1013900" y="3729975"/>
            <a:ext cx="0" cy="89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0"/>
          <p:cNvCxnSpPr/>
          <p:nvPr/>
        </p:nvCxnSpPr>
        <p:spPr>
          <a:xfrm rot="10800000">
            <a:off x="4285000" y="2320800"/>
            <a:ext cx="0" cy="212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30"/>
          <p:cNvCxnSpPr/>
          <p:nvPr/>
        </p:nvCxnSpPr>
        <p:spPr>
          <a:xfrm>
            <a:off x="7149100" y="2264625"/>
            <a:ext cx="0" cy="1687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30"/>
          <p:cNvSpPr txBox="1"/>
          <p:nvPr/>
        </p:nvSpPr>
        <p:spPr>
          <a:xfrm>
            <a:off x="1894575" y="3544950"/>
            <a:ext cx="9102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Z-Depth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162125" y="3952125"/>
            <a:ext cx="6027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Pixel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30"/>
          <p:cNvSpPr txBox="1"/>
          <p:nvPr/>
        </p:nvSpPr>
        <p:spPr>
          <a:xfrm>
            <a:off x="7289700" y="3744775"/>
            <a:ext cx="1126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Drawn 1st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4533625" y="4248750"/>
            <a:ext cx="10761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Drawn 2nd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0"/>
          <p:cNvSpPr txBox="1">
            <a:spLocks noGrp="1"/>
          </p:cNvSpPr>
          <p:nvPr>
            <p:ph type="title"/>
          </p:nvPr>
        </p:nvSpPr>
        <p:spPr>
          <a:xfrm>
            <a:off x="727650" y="591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us consider this drawing order scenario</a:t>
            </a:r>
            <a:endParaRPr/>
          </a:p>
        </p:txBody>
      </p:sp>
      <p:sp>
        <p:nvSpPr>
          <p:cNvPr id="288" name="Google Shape;288;p30"/>
          <p:cNvSpPr/>
          <p:nvPr/>
        </p:nvSpPr>
        <p:spPr>
          <a:xfrm>
            <a:off x="643700" y="3744775"/>
            <a:ext cx="237000" cy="2649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0"/>
          <p:cNvSpPr/>
          <p:nvPr/>
        </p:nvSpPr>
        <p:spPr>
          <a:xfrm>
            <a:off x="643700" y="4312350"/>
            <a:ext cx="237000" cy="2649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31"/>
          <p:cNvGrpSpPr/>
          <p:nvPr/>
        </p:nvGrpSpPr>
        <p:grpSpPr>
          <a:xfrm>
            <a:off x="816650" y="1296875"/>
            <a:ext cx="7599850" cy="1925300"/>
            <a:chOff x="668650" y="986050"/>
            <a:chExt cx="7599850" cy="1925300"/>
          </a:xfrm>
        </p:grpSpPr>
        <p:sp>
          <p:nvSpPr>
            <p:cNvPr id="295" name="Google Shape;295;p31"/>
            <p:cNvSpPr/>
            <p:nvPr/>
          </p:nvSpPr>
          <p:spPr>
            <a:xfrm rot="-5400000">
              <a:off x="773050" y="1346150"/>
              <a:ext cx="725100" cy="933900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 rot="4633426">
              <a:off x="3511500" y="1429713"/>
              <a:ext cx="1522085" cy="766574"/>
            </a:xfrm>
            <a:prstGeom prst="parallelogram">
              <a:avLst>
                <a:gd name="adj" fmla="val 22877"/>
              </a:avLst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6651600" y="1157900"/>
              <a:ext cx="1310400" cy="13104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8" name="Google Shape;298;p31"/>
            <p:cNvCxnSpPr/>
            <p:nvPr/>
          </p:nvCxnSpPr>
          <p:spPr>
            <a:xfrm>
              <a:off x="1719225" y="1825350"/>
              <a:ext cx="2271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31"/>
            <p:cNvCxnSpPr>
              <a:stCxn id="296" idx="1"/>
              <a:endCxn id="297" idx="2"/>
            </p:cNvCxnSpPr>
            <p:nvPr/>
          </p:nvCxnSpPr>
          <p:spPr>
            <a:xfrm rot="10800000" flipH="1">
              <a:off x="4665734" y="1813164"/>
              <a:ext cx="1986000" cy="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300" name="Google Shape;300;p31"/>
            <p:cNvSpPr txBox="1"/>
            <p:nvPr/>
          </p:nvSpPr>
          <p:spPr>
            <a:xfrm>
              <a:off x="789050" y="2571750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eye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1" name="Google Shape;301;p31"/>
            <p:cNvSpPr txBox="1"/>
            <p:nvPr/>
          </p:nvSpPr>
          <p:spPr>
            <a:xfrm>
              <a:off x="4137000" y="2557663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source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2" name="Google Shape;302;p31"/>
            <p:cNvSpPr txBox="1"/>
            <p:nvPr/>
          </p:nvSpPr>
          <p:spPr>
            <a:xfrm>
              <a:off x="7062500" y="2557675"/>
              <a:ext cx="12060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destination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03" name="Google Shape;303;p31"/>
          <p:cNvCxnSpPr/>
          <p:nvPr/>
        </p:nvCxnSpPr>
        <p:spPr>
          <a:xfrm>
            <a:off x="1021300" y="3951975"/>
            <a:ext cx="327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31"/>
          <p:cNvCxnSpPr/>
          <p:nvPr/>
        </p:nvCxnSpPr>
        <p:spPr>
          <a:xfrm>
            <a:off x="1021300" y="4444800"/>
            <a:ext cx="6164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31"/>
          <p:cNvCxnSpPr/>
          <p:nvPr/>
        </p:nvCxnSpPr>
        <p:spPr>
          <a:xfrm>
            <a:off x="1013900" y="3729975"/>
            <a:ext cx="0" cy="89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1"/>
          <p:cNvCxnSpPr/>
          <p:nvPr/>
        </p:nvCxnSpPr>
        <p:spPr>
          <a:xfrm rot="10800000">
            <a:off x="7186075" y="2320800"/>
            <a:ext cx="0" cy="212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1"/>
          <p:cNvCxnSpPr/>
          <p:nvPr/>
        </p:nvCxnSpPr>
        <p:spPr>
          <a:xfrm>
            <a:off x="4285000" y="2264625"/>
            <a:ext cx="0" cy="1687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31"/>
          <p:cNvSpPr txBox="1"/>
          <p:nvPr/>
        </p:nvSpPr>
        <p:spPr>
          <a:xfrm>
            <a:off x="1894575" y="3544950"/>
            <a:ext cx="9102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Z-Depth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1"/>
          <p:cNvSpPr txBox="1"/>
          <p:nvPr/>
        </p:nvSpPr>
        <p:spPr>
          <a:xfrm>
            <a:off x="162125" y="3952125"/>
            <a:ext cx="6027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Pixel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31"/>
          <p:cNvSpPr txBox="1"/>
          <p:nvPr/>
        </p:nvSpPr>
        <p:spPr>
          <a:xfrm>
            <a:off x="4432025" y="3755925"/>
            <a:ext cx="1126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Drawn 1st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326600" y="4248750"/>
            <a:ext cx="10761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Drawn 2nd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31"/>
          <p:cNvSpPr txBox="1">
            <a:spLocks noGrp="1"/>
          </p:cNvSpPr>
          <p:nvPr>
            <p:ph type="title"/>
          </p:nvPr>
        </p:nvSpPr>
        <p:spPr>
          <a:xfrm>
            <a:off x="727650" y="591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what if</a:t>
            </a:r>
            <a:endParaRPr/>
          </a:p>
        </p:txBody>
      </p:sp>
      <p:sp>
        <p:nvSpPr>
          <p:cNvPr id="313" name="Google Shape;313;p31"/>
          <p:cNvSpPr/>
          <p:nvPr/>
        </p:nvSpPr>
        <p:spPr>
          <a:xfrm>
            <a:off x="643700" y="3744775"/>
            <a:ext cx="237000" cy="2649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/>
          <p:nvPr/>
        </p:nvSpPr>
        <p:spPr>
          <a:xfrm>
            <a:off x="643700" y="4312350"/>
            <a:ext cx="237000" cy="2649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 txBox="1"/>
          <p:nvPr/>
        </p:nvSpPr>
        <p:spPr>
          <a:xfrm>
            <a:off x="3715150" y="4511425"/>
            <a:ext cx="9102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 to this point we are dealing with opaque materials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/>
          <p:nvPr/>
        </p:nvSpPr>
        <p:spPr>
          <a:xfrm>
            <a:off x="93300" y="1369100"/>
            <a:ext cx="44787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Lato"/>
                <a:ea typeface="Lato"/>
                <a:cs typeface="Lato"/>
                <a:sym typeface="Lato"/>
              </a:rPr>
              <a:t>With sorting</a:t>
            </a:r>
            <a:endParaRPr sz="18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The ground is drawn first to enable blending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2"/>
          <p:cNvSpPr txBox="1"/>
          <p:nvPr/>
        </p:nvSpPr>
        <p:spPr>
          <a:xfrm>
            <a:off x="4572000" y="1369100"/>
            <a:ext cx="44787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latin typeface="Lato"/>
                <a:ea typeface="Lato"/>
                <a:cs typeface="Lato"/>
                <a:sym typeface="Lato"/>
              </a:rPr>
              <a:t>Without sorting</a:t>
            </a:r>
            <a:endParaRPr sz="18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The cube is drawn first blocking the ground</a:t>
            </a:r>
            <a:endParaRPr sz="1800"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2" name="Google Shape;3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50" y="2356325"/>
            <a:ext cx="4349400" cy="2559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225" y="2360400"/>
            <a:ext cx="4316250" cy="2551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33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0" name="Google Shape;330;p33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1" name="Google Shape;331;p33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2" name="Google Shape;332;p33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3" name="Google Shape;333;p33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4" name="Google Shape;334;p33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5" name="Google Shape;335;p33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6" name="Google Shape;336;p33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7" name="Google Shape;337;p33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8" name="Google Shape;338;p33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9" name="Google Shape;339;p33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0" name="Google Shape;340;p33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1" name="Google Shape;341;p33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2" name="Google Shape;342;p33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3" name="Google Shape;343;p33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4" name="Google Shape;344;p33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5" name="Google Shape;345;p33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6" name="Google Shape;346;p33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7" name="Google Shape;347;p33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8" name="Google Shape;348;p33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9" name="Google Shape;349;p33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0" name="Google Shape;350;p33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1" name="Google Shape;351;p33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2" name="Google Shape;352;p33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3" name="Google Shape;353;p33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4" name="Google Shape;354;p33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5" name="Google Shape;355;p33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6" name="Google Shape;356;p33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7" name="Google Shape;357;p33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8" name="Google Shape;358;p33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9" name="Google Shape;359;p33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0" name="Google Shape;360;p33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1" name="Google Shape;361;p33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2" name="Google Shape;362;p33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3" name="Google Shape;363;p33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4" name="Google Shape;364;p33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5" name="Google Shape;365;p33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6" name="Google Shape;366;p33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7" name="Google Shape;367;p33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8" name="Google Shape;368;p33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9" name="Google Shape;369;p33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0" name="Google Shape;370;p33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2" name="Google Shape;372;p33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3" name="Google Shape;373;p33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4" name="Google Shape;374;p33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5" name="Google Shape;375;p33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6" name="Google Shape;376;p33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7" name="Google Shape;377;p33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8" name="Google Shape;378;p33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9" name="Google Shape;379;p33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0" name="Google Shape;380;p33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1" name="Google Shape;381;p33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2" name="Google Shape;382;p33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3" name="Google Shape;383;p33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4" name="Google Shape;384;p33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5" name="Google Shape;385;p33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6" name="Google Shape;386;p33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7" name="Google Shape;387;p33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8" name="Google Shape;388;p33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9" name="Google Shape;389;p33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0" name="Google Shape;390;p33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1" name="Google Shape;391;p33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2" name="Google Shape;392;p33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3" name="Google Shape;393;p33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4" name="Google Shape;394;p33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5" name="Google Shape;395;p33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6" name="Google Shape;396;p33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8" name="Google Shape;398;p33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0" name="Google Shape;400;p33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1" name="Google Shape;401;p33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2" name="Google Shape;402;p33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3" name="Google Shape;403;p33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4" name="Google Shape;404;p33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5" name="Google Shape;405;p33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6" name="Google Shape;406;p33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7" name="Google Shape;407;p33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8" name="Google Shape;408;p33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09" name="Google Shape;409;p33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0" name="Google Shape;410;p33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1" name="Google Shape;411;p33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2" name="Google Shape;412;p33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3" name="Google Shape;413;p33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4" name="Google Shape;414;p33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5" name="Google Shape;415;p33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6" name="Google Shape;416;p33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7" name="Google Shape;417;p33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8" name="Google Shape;418;p33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9" name="Google Shape;419;p33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0" name="Google Shape;420;p33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1" name="Google Shape;421;p33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2" name="Google Shape;422;p33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3" name="Google Shape;423;p33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4" name="Google Shape;424;p33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5" name="Google Shape;425;p33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33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3"/>
          <p:cNvSpPr/>
          <p:nvPr/>
        </p:nvSpPr>
        <p:spPr>
          <a:xfrm>
            <a:off x="1907550" y="20773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6474350" y="20773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4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5" name="Google Shape;435;p34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6" name="Google Shape;436;p34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7" name="Google Shape;437;p34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8" name="Google Shape;438;p34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9" name="Google Shape;439;p34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0" name="Google Shape;440;p34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1" name="Google Shape;441;p34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2" name="Google Shape;442;p34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3" name="Google Shape;443;p34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4" name="Google Shape;444;p34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5" name="Google Shape;445;p34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6" name="Google Shape;446;p34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7" name="Google Shape;447;p34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8" name="Google Shape;448;p34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9" name="Google Shape;449;p34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0" name="Google Shape;450;p34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1" name="Google Shape;451;p34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2" name="Google Shape;452;p34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3" name="Google Shape;453;p34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4" name="Google Shape;454;p34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5" name="Google Shape;455;p34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6" name="Google Shape;456;p34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7" name="Google Shape;457;p34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8" name="Google Shape;458;p34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9" name="Google Shape;459;p34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0" name="Google Shape;460;p34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2" name="Google Shape;462;p34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3" name="Google Shape;463;p34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4" name="Google Shape;464;p34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5" name="Google Shape;465;p34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6" name="Google Shape;466;p34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7" name="Google Shape;467;p34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8" name="Google Shape;468;p34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9" name="Google Shape;469;p34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0" name="Google Shape;470;p34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1" name="Google Shape;471;p34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2" name="Google Shape;472;p34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3" name="Google Shape;473;p34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4" name="Google Shape;474;p34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5" name="Google Shape;475;p34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6" name="Google Shape;476;p34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7" name="Google Shape;477;p34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8" name="Google Shape;478;p34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9" name="Google Shape;479;p34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0" name="Google Shape;480;p34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1" name="Google Shape;481;p34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2" name="Google Shape;482;p34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3" name="Google Shape;483;p34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4" name="Google Shape;484;p34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5" name="Google Shape;485;p34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6" name="Google Shape;486;p34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7" name="Google Shape;487;p34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8" name="Google Shape;488;p34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9" name="Google Shape;489;p34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0" name="Google Shape;490;p34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1" name="Google Shape;491;p34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2" name="Google Shape;492;p34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3" name="Google Shape;493;p34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4" name="Google Shape;494;p34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5" name="Google Shape;495;p34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6" name="Google Shape;496;p34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7" name="Google Shape;497;p34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8" name="Google Shape;498;p34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9" name="Google Shape;499;p34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0" name="Google Shape;500;p34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1" name="Google Shape;501;p34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2" name="Google Shape;502;p34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3" name="Google Shape;503;p34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4" name="Google Shape;504;p34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5" name="Google Shape;505;p34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6" name="Google Shape;506;p34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7" name="Google Shape;507;p34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8" name="Google Shape;508;p34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9" name="Google Shape;509;p34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0" name="Google Shape;510;p34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1" name="Google Shape;511;p34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2" name="Google Shape;512;p34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3" name="Google Shape;513;p34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4" name="Google Shape;514;p34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5" name="Google Shape;515;p34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6" name="Google Shape;516;p34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7" name="Google Shape;517;p34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8" name="Google Shape;518;p34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9" name="Google Shape;519;p34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0" name="Google Shape;520;p34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1" name="Google Shape;521;p34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3" name="Google Shape;523;p34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4" name="Google Shape;524;p34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5" name="Google Shape;525;p34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6" name="Google Shape;526;p34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7" name="Google Shape;527;p34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9" name="Google Shape;529;p34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34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2" name="Google Shape;532;p34"/>
          <p:cNvSpPr/>
          <p:nvPr/>
        </p:nvSpPr>
        <p:spPr>
          <a:xfrm>
            <a:off x="1008750" y="29761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4"/>
          <p:cNvSpPr/>
          <p:nvPr/>
        </p:nvSpPr>
        <p:spPr>
          <a:xfrm>
            <a:off x="5575550" y="29761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5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9" name="Google Shape;539;p35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0" name="Google Shape;540;p35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1" name="Google Shape;541;p35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2" name="Google Shape;542;p35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3" name="Google Shape;543;p35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4" name="Google Shape;544;p35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5" name="Google Shape;545;p35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6" name="Google Shape;546;p35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7" name="Google Shape;547;p35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8" name="Google Shape;548;p35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49" name="Google Shape;549;p35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1" name="Google Shape;551;p35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2" name="Google Shape;552;p35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4" name="Google Shape;554;p35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5" name="Google Shape;555;p35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6" name="Google Shape;556;p35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7" name="Google Shape;557;p35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8" name="Google Shape;558;p35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9" name="Google Shape;559;p35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0" name="Google Shape;560;p35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1" name="Google Shape;561;p35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2" name="Google Shape;562;p35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3" name="Google Shape;563;p35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4" name="Google Shape;564;p35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5" name="Google Shape;565;p35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6" name="Google Shape;566;p35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7" name="Google Shape;567;p35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8" name="Google Shape;568;p35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9" name="Google Shape;569;p35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0" name="Google Shape;570;p35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1" name="Google Shape;571;p35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2" name="Google Shape;572;p35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3" name="Google Shape;573;p35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4" name="Google Shape;574;p35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5" name="Google Shape;575;p35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6" name="Google Shape;576;p35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7" name="Google Shape;577;p35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8" name="Google Shape;578;p35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9" name="Google Shape;579;p35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0" name="Google Shape;580;p35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1" name="Google Shape;581;p35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2" name="Google Shape;582;p35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3" name="Google Shape;583;p35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4" name="Google Shape;584;p35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5" name="Google Shape;585;p35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6" name="Google Shape;586;p35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7" name="Google Shape;587;p35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8" name="Google Shape;588;p35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9" name="Google Shape;589;p35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0" name="Google Shape;590;p35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1" name="Google Shape;591;p35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2" name="Google Shape;592;p35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3" name="Google Shape;593;p35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4" name="Google Shape;594;p35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5" name="Google Shape;595;p35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6" name="Google Shape;596;p35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7" name="Google Shape;597;p35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8" name="Google Shape;598;p35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9" name="Google Shape;599;p35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0" name="Google Shape;600;p35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1" name="Google Shape;601;p35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2" name="Google Shape;602;p35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3" name="Google Shape;603;p35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4" name="Google Shape;604;p35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5" name="Google Shape;605;p35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6" name="Google Shape;606;p35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7" name="Google Shape;607;p35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8" name="Google Shape;608;p35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9" name="Google Shape;609;p35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0" name="Google Shape;610;p35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1" name="Google Shape;611;p35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2" name="Google Shape;612;p35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3" name="Google Shape;613;p35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4" name="Google Shape;614;p35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7700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5" name="Google Shape;615;p35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7700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6" name="Google Shape;616;p35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7" name="Google Shape;617;p35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8" name="Google Shape;618;p35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9" name="Google Shape;619;p35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0" name="Google Shape;620;p35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1" name="Google Shape;621;p35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2" name="Google Shape;622;p35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3" name="Google Shape;623;p35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4" name="Google Shape;624;p35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5" name="Google Shape;625;p35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6" name="Google Shape;626;p35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7" name="Google Shape;627;p35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8" name="Google Shape;628;p35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9" name="Google Shape;629;p35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0" name="Google Shape;630;p35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1" name="Google Shape;631;p35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2" name="Google Shape;632;p35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3" name="Google Shape;633;p35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4" name="Google Shape;634;p35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5" name="Google Shape;635;p35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6" name="Google Shape;636;p35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7" name="Google Shape;637;p35"/>
          <p:cNvSpPr/>
          <p:nvPr/>
        </p:nvSpPr>
        <p:spPr>
          <a:xfrm>
            <a:off x="1458150" y="25267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5"/>
          <p:cNvSpPr/>
          <p:nvPr/>
        </p:nvSpPr>
        <p:spPr>
          <a:xfrm>
            <a:off x="6024950" y="2526725"/>
            <a:ext cx="1797600" cy="1348200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6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36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5" name="Google Shape;645;p36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6" name="Google Shape;646;p36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7" name="Google Shape;647;p36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8" name="Google Shape;648;p36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9" name="Google Shape;649;p36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0" name="Google Shape;650;p36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1" name="Google Shape;651;p36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2" name="Google Shape;652;p36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3" name="Google Shape;653;p36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4" name="Google Shape;654;p36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5" name="Google Shape;655;p36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6" name="Google Shape;656;p36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7" name="Google Shape;657;p36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8" name="Google Shape;658;p36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9" name="Google Shape;659;p36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0" name="Google Shape;660;p36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1" name="Google Shape;661;p36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2" name="Google Shape;662;p36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3" name="Google Shape;663;p36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4" name="Google Shape;664;p36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5" name="Google Shape;665;p36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6" name="Google Shape;666;p36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7" name="Google Shape;667;p36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8" name="Google Shape;668;p36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9" name="Google Shape;669;p36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0" name="Google Shape;670;p36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1" name="Google Shape;671;p36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2" name="Google Shape;672;p36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3" name="Google Shape;673;p36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4" name="Google Shape;674;p36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5" name="Google Shape;675;p36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6" name="Google Shape;676;p36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7" name="Google Shape;677;p36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8" name="Google Shape;678;p36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9" name="Google Shape;679;p36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0" name="Google Shape;680;p36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2" name="Google Shape;682;p36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3" name="Google Shape;683;p36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5" name="Google Shape;685;p36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6" name="Google Shape;686;p36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8" name="Google Shape;688;p36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9" name="Google Shape;689;p36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1" name="Google Shape;691;p36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2" name="Google Shape;692;p36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4" name="Google Shape;694;p36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5" name="Google Shape;695;p36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7" name="Google Shape;697;p36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8" name="Google Shape;698;p36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9" name="Google Shape;699;p36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0" name="Google Shape;700;p36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1" name="Google Shape;701;p36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2" name="Google Shape;702;p36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3" name="Google Shape;703;p36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4" name="Google Shape;704;p36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5" name="Google Shape;705;p36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6" name="Google Shape;706;p36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7" name="Google Shape;707;p36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8" name="Google Shape;708;p36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9" name="Google Shape;709;p36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0" name="Google Shape;710;p36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1" name="Google Shape;711;p36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2" name="Google Shape;712;p36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3" name="Google Shape;713;p36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4" name="Google Shape;714;p36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5" name="Google Shape;715;p36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6" name="Google Shape;716;p36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7" name="Google Shape;717;p36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8" name="Google Shape;718;p36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9" name="Google Shape;719;p36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7700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0" name="Google Shape;720;p36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7700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1" name="Google Shape;721;p36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2" name="Google Shape;722;p36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3" name="Google Shape;723;p36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4" name="Google Shape;724;p36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5" name="Google Shape;725;p36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7" name="Google Shape;727;p36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8" name="Google Shape;728;p36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9" name="Google Shape;729;p36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0" name="Google Shape;730;p36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1" name="Google Shape;731;p36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2" name="Google Shape;732;p36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3" name="Google Shape;733;p36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4" name="Google Shape;734;p36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5" name="Google Shape;735;p36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6" name="Google Shape;736;p36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7" name="Google Shape;737;p36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8" name="Google Shape;738;p36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9" name="Google Shape;739;p36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0" name="Google Shape;740;p36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1" name="Google Shape;741;p36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7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 (</a:t>
            </a:r>
            <a:r>
              <a:rPr lang="en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 DEPTH TESTING</a:t>
            </a: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7" name="Google Shape;747;p37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8" name="Google Shape;748;p37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9" name="Google Shape;749;p37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0" name="Google Shape;750;p37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1" name="Google Shape;751;p37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2" name="Google Shape;752;p37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3" name="Google Shape;753;p37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4" name="Google Shape;754;p37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5" name="Google Shape;755;p37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6" name="Google Shape;756;p37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7" name="Google Shape;757;p37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8" name="Google Shape;758;p37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9" name="Google Shape;759;p37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0" name="Google Shape;760;p37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1" name="Google Shape;761;p37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2" name="Google Shape;762;p37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3" name="Google Shape;763;p37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4" name="Google Shape;764;p37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5" name="Google Shape;765;p37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6" name="Google Shape;766;p37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7" name="Google Shape;767;p37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8" name="Google Shape;768;p37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9" name="Google Shape;769;p37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0" name="Google Shape;770;p37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1" name="Google Shape;771;p37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2" name="Google Shape;772;p37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3" name="Google Shape;773;p37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39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4" name="Google Shape;774;p37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39771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5" name="Google Shape;775;p37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39771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6" name="Google Shape;776;p37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7" name="Google Shape;777;p37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8" name="Google Shape;778;p37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9" name="Google Shape;779;p37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0" name="Google Shape;780;p37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1" name="Google Shape;781;p37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39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2" name="Google Shape;782;p37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39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3" name="Google Shape;783;p37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39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4" name="Google Shape;784;p37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5" name="Google Shape;785;p37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6" name="Google Shape;786;p37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7" name="Google Shape;787;p37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8" name="Google Shape;788;p37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9" name="Google Shape;789;p37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0" name="Google Shape;790;p37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1" name="Google Shape;791;p37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2" name="Google Shape;792;p37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3" name="Google Shape;793;p37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4" name="Google Shape;794;p37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5" name="Google Shape;795;p37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6" name="Google Shape;796;p37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7" name="Google Shape;797;p37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8" name="Google Shape;798;p37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9" name="Google Shape;799;p37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0" name="Google Shape;800;p37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1" name="Google Shape;801;p37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2" name="Google Shape;802;p37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3" name="Google Shape;803;p37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4" name="Google Shape;804;p37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5" name="Google Shape;805;p37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6" name="Google Shape;806;p37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7" name="Google Shape;807;p37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8" name="Google Shape;808;p37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9" name="Google Shape;809;p37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0" name="Google Shape;810;p37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1" name="Google Shape;811;p37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2" name="Google Shape;812;p37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3" name="Google Shape;813;p37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4" name="Google Shape;814;p37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5" name="Google Shape;815;p37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6" name="Google Shape;816;p37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7" name="Google Shape;817;p37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8" name="Google Shape;818;p37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9" name="Google Shape;819;p37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0" name="Google Shape;820;p37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1" name="Google Shape;821;p37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2" name="Google Shape;822;p37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3" name="Google Shape;823;p37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4" name="Google Shape;824;p37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5" name="Google Shape;825;p37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6" name="Google Shape;826;p37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7" name="Google Shape;827;p37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8" name="Google Shape;828;p37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9" name="Google Shape;829;p37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0" name="Google Shape;830;p37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1" name="Google Shape;831;p37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2" name="Google Shape;832;p37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3" name="Google Shape;833;p37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4" name="Google Shape;834;p37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5" name="Google Shape;835;p37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6" name="Google Shape;836;p37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7" name="Google Shape;837;p37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8" name="Google Shape;838;p37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9" name="Google Shape;839;p37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0" name="Google Shape;840;p37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1" name="Google Shape;841;p37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2" name="Google Shape;842;p37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3" name="Google Shape;843;p37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4" name="Google Shape;844;p37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5" name="Google Shape;845;p37"/>
          <p:cNvSpPr/>
          <p:nvPr/>
        </p:nvSpPr>
        <p:spPr>
          <a:xfrm>
            <a:off x="5515550" y="309600"/>
            <a:ext cx="2956200" cy="96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Incorrect Result</a:t>
            </a:r>
            <a:endParaRPr sz="240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(Order Matters)</a:t>
            </a:r>
            <a:endParaRPr sz="240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8"/>
          <p:cNvSpPr txBox="1"/>
          <p:nvPr/>
        </p:nvSpPr>
        <p:spPr>
          <a:xfrm>
            <a:off x="69900" y="59925"/>
            <a:ext cx="45741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 </a:t>
            </a: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(Sorted)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Blue Rectangle (0, 0, 1, 0.5) at Depth 0.9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Green Rectangle (0, 1, 0, 0.5) at Depth 0.5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1" name="Google Shape;851;p38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2" name="Google Shape;852;p38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3" name="Google Shape;853;p38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4" name="Google Shape;854;p38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5" name="Google Shape;855;p38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6" name="Google Shape;856;p38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7" name="Google Shape;857;p38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8" name="Google Shape;858;p38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9" name="Google Shape;859;p38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0" name="Google Shape;860;p38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1" name="Google Shape;861;p38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2" name="Google Shape;862;p38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3" name="Google Shape;863;p38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4" name="Google Shape;864;p38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5" name="Google Shape;865;p38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6" name="Google Shape;866;p38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7" name="Google Shape;867;p38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8" name="Google Shape;868;p38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9" name="Google Shape;869;p38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0" name="Google Shape;870;p38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1" name="Google Shape;871;p38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2" name="Google Shape;872;p38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3" name="Google Shape;873;p38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4" name="Google Shape;874;p38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5" name="Google Shape;875;p38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6" name="Google Shape;876;p38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7" name="Google Shape;877;p38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8" name="Google Shape;878;p38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9" name="Google Shape;879;p38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0" name="Google Shape;880;p38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1" name="Google Shape;881;p38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0.9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2" name="Google Shape;882;p38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3" name="Google Shape;883;p38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4" name="Google Shape;884;p38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5" name="Google Shape;885;p38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6" name="Google Shape;886;p38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7" name="Google Shape;887;p38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8" name="Google Shape;888;p38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9" name="Google Shape;889;p38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0" name="Google Shape;890;p38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1" name="Google Shape;891;p38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2" name="Google Shape;892;p38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3" name="Google Shape;893;p38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4" name="Google Shape;894;p38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5" name="Google Shape;895;p38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6" name="Google Shape;896;p38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7" name="Google Shape;897;p38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8" name="Google Shape;898;p38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9" name="Google Shape;899;p38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0" name="Google Shape;900;p38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1" name="Google Shape;901;p38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2" name="Google Shape;902;p38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3" name="Google Shape;903;p38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4" name="Google Shape;904;p38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5" name="Google Shape;905;p38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6" name="Google Shape;906;p38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7" name="Google Shape;907;p38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8" name="Google Shape;908;p38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9" name="Google Shape;909;p38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0" name="Google Shape;910;p38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1" name="Google Shape;911;p38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2" name="Google Shape;912;p38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3" name="Google Shape;913;p38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4" name="Google Shape;914;p38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5" name="Google Shape;915;p38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6" name="Google Shape;916;p38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7" name="Google Shape;917;p38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8" name="Google Shape;918;p38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9" name="Google Shape;919;p38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0" name="Google Shape;920;p38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1" name="Google Shape;921;p38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2" name="Google Shape;922;p38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3" name="Google Shape;923;p38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4" name="Google Shape;924;p38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5" name="Google Shape;925;p38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7739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6" name="Google Shape;926;p38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77391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7" name="Google Shape;927;p38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77391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8" name="Google Shape;928;p38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773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9" name="Google Shape;929;p38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77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0" name="Google Shape;930;p38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1" name="Google Shape;931;p38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2" name="Google Shape;932;p38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3" name="Google Shape;933;p38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7739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4" name="Google Shape;934;p38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7739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5" name="Google Shape;935;p38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7739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6" name="Google Shape;936;p38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77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7" name="Google Shape;937;p38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8" name="Google Shape;938;p38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9" name="Google Shape;939;p38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0" name="Google Shape;940;p38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1" name="Google Shape;941;p38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2" name="Google Shape;942;p38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3" name="Google Shape;943;p38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4" name="Google Shape;944;p38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5" name="Google Shape;945;p38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6" name="Google Shape;946;p38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7" name="Google Shape;947;p38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8" name="Google Shape;948;p38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9" name="Google Shape;949;p38"/>
          <p:cNvSpPr/>
          <p:nvPr/>
        </p:nvSpPr>
        <p:spPr>
          <a:xfrm>
            <a:off x="5515550" y="309600"/>
            <a:ext cx="2956200" cy="57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Correct Result</a:t>
            </a:r>
            <a:endParaRPr sz="240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now we are back to the Painter’s algorithm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4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5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Painter’s Algorithm</a:t>
            </a:r>
            <a:endParaRPr/>
          </a:p>
        </p:txBody>
      </p:sp>
      <p:sp>
        <p:nvSpPr>
          <p:cNvPr id="960" name="Google Shape;960;p40"/>
          <p:cNvSpPr txBox="1">
            <a:spLocks noGrp="1"/>
          </p:cNvSpPr>
          <p:nvPr>
            <p:ph type="body" idx="1"/>
          </p:nvPr>
        </p:nvSpPr>
        <p:spPr>
          <a:xfrm>
            <a:off x="721225" y="1962650"/>
            <a:ext cx="3300900" cy="283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Sort from Farthest to Nearest.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PROS:</a:t>
            </a:r>
            <a:endParaRPr b="1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Memory Efficient.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Still popular for transparent geometry till today.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</a:rPr>
              <a:t>CONS: </a:t>
            </a:r>
            <a:endParaRPr b="1">
              <a:solidFill>
                <a:schemeClr val="accent3"/>
              </a:solidFill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computationally expensive.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Fails for intersecting and cyclically-overlapping geometry.</a:t>
            </a:r>
            <a:endParaRPr/>
          </a:p>
        </p:txBody>
      </p:sp>
      <p:pic>
        <p:nvPicPr>
          <p:cNvPr id="961" name="Google Shape;9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3200" y="2359175"/>
            <a:ext cx="2190299" cy="23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40"/>
          <p:cNvPicPr preferRelativeResize="0"/>
          <p:nvPr/>
        </p:nvPicPr>
        <p:blipFill rotWithShape="1">
          <a:blip r:embed="rId4">
            <a:alphaModFix/>
          </a:blip>
          <a:srcRect l="48264"/>
          <a:stretch/>
        </p:blipFill>
        <p:spPr>
          <a:xfrm>
            <a:off x="4571994" y="597150"/>
            <a:ext cx="2314425" cy="21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963" name="Google Shape;963;p40"/>
          <p:cNvSpPr txBox="1"/>
          <p:nvPr/>
        </p:nvSpPr>
        <p:spPr>
          <a:xfrm>
            <a:off x="4984763" y="2767550"/>
            <a:ext cx="14889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Intersecting</a:t>
            </a:r>
            <a:endParaRPr sz="16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4" name="Google Shape;964;p40"/>
          <p:cNvSpPr txBox="1"/>
          <p:nvPr/>
        </p:nvSpPr>
        <p:spPr>
          <a:xfrm>
            <a:off x="6603400" y="4592550"/>
            <a:ext cx="21099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Cyclical Overlapping</a:t>
            </a:r>
            <a:endParaRPr sz="16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5" name="Google Shape;965;p40"/>
          <p:cNvSpPr/>
          <p:nvPr/>
        </p:nvSpPr>
        <p:spPr>
          <a:xfrm rot="739014">
            <a:off x="6034859" y="430585"/>
            <a:ext cx="2956142" cy="579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Do You Remember?</a:t>
            </a:r>
            <a:endParaRPr sz="240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Handling of Transparency in Games</a:t>
            </a:r>
            <a:endParaRPr/>
          </a:p>
        </p:txBody>
      </p:sp>
      <p:sp>
        <p:nvSpPr>
          <p:cNvPr id="971" name="Google Shape;971;p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Draw Opaque Objects first and:</a:t>
            </a:r>
            <a:endParaRPr sz="18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highlight>
                  <a:srgbClr val="FFFF00"/>
                </a:highlight>
              </a:rPr>
              <a:t>Use Depth Buffer to resolve depth among each other.</a:t>
            </a:r>
            <a:endParaRPr sz="1800" dirty="0">
              <a:highlight>
                <a:srgbClr val="FFFF00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highlight>
                  <a:srgbClr val="FFFF00"/>
                </a:highlight>
              </a:rPr>
              <a:t>Prefer to draw to nearest to farthest to decrease overdraw. (Optional)</a:t>
            </a:r>
            <a:endParaRPr sz="1800"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dirty="0">
                <a:highlight>
                  <a:srgbClr val="FFFF00"/>
                </a:highlight>
              </a:rPr>
              <a:t>Then draw Transparent Objects </a:t>
            </a:r>
            <a:r>
              <a:rPr lang="en" sz="1800" dirty="0"/>
              <a:t>and:</a:t>
            </a:r>
            <a:endParaRPr sz="18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highlight>
                  <a:srgbClr val="FFFF00"/>
                </a:highlight>
              </a:rPr>
              <a:t>Use Depth Buffer to resolve depth with the Opaque Objects.</a:t>
            </a:r>
            <a:endParaRPr sz="1800" dirty="0">
              <a:highlight>
                <a:srgbClr val="FFFF00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highlight>
                  <a:srgbClr val="FFFF00"/>
                </a:highlight>
              </a:rPr>
              <a:t>Strictly draw from farthest to nearest.</a:t>
            </a:r>
            <a:endParaRPr sz="1800"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Transparent Objects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t="25641" b="25582"/>
          <a:stretch/>
        </p:blipFill>
        <p:spPr>
          <a:xfrm>
            <a:off x="4464300" y="2227450"/>
            <a:ext cx="4292550" cy="20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875" y="2354363"/>
            <a:ext cx="3597325" cy="18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solutions</a:t>
            </a:r>
            <a:endParaRPr/>
          </a:p>
        </p:txBody>
      </p:sp>
      <p:sp>
        <p:nvSpPr>
          <p:cNvPr id="977" name="Google Shape;977;p4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4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a blending setup that doesn’t care about order (such as Multiplicative Blending) and disable depth testing. But it can only represent certain types of transparent objects.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depth peeling. [Expensive]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Order Independent Transparency via per-pixel linked-list sorting. [Expensive]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b="1">
                <a:solidFill>
                  <a:schemeClr val="lt1"/>
                </a:solidFill>
                <a:highlight>
                  <a:schemeClr val="dk1"/>
                </a:highlight>
              </a:rPr>
              <a:t>Use Alpha Testing.</a:t>
            </a:r>
            <a:r>
              <a:rPr lang="en"/>
              <a:t> But fragments can either be fully opaque or fully transparent.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Screen-Door Transparency (Dithering). But it looks bad at low resolution and needs special handling for multiple layers of transparent objects.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Alpha to Coverage. But it only works when MSAA is enabled, can cause banding and needs special handling for multiple layers of transparent objects.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Stochastic Transparency. But it requires either MSAA or temporal AA.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4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Alpha testing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4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way to allow transparency</a:t>
            </a:r>
            <a:endParaRPr/>
          </a:p>
        </p:txBody>
      </p:sp>
      <p:sp>
        <p:nvSpPr>
          <p:cNvPr id="988" name="Google Shape;988;p4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Is to discard pixels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Discard</a:t>
            </a:r>
            <a:endParaRPr/>
          </a:p>
        </p:txBody>
      </p:sp>
      <p:sp>
        <p:nvSpPr>
          <p:cNvPr id="994" name="Google Shape;994;p4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2785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Discard pixels prevents them from being drawn.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By increasing the value of the threshold, the amount of drawn pixels decreases.</a:t>
            </a:r>
            <a:endParaRPr dirty="0"/>
          </a:p>
        </p:txBody>
      </p:sp>
      <p:pic>
        <p:nvPicPr>
          <p:cNvPr id="995" name="Google Shape;9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887" y="1318650"/>
            <a:ext cx="4753263" cy="30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45"/>
          <p:cNvSpPr/>
          <p:nvPr/>
        </p:nvSpPr>
        <p:spPr>
          <a:xfrm>
            <a:off x="4307250" y="3648550"/>
            <a:ext cx="2346000" cy="185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88" y="435875"/>
            <a:ext cx="3607599" cy="21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2" name="Google Shape;100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2512" y="434425"/>
            <a:ext cx="3607600" cy="213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Google Shape;100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125" y="2860325"/>
            <a:ext cx="3637486" cy="215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2098" y="2861043"/>
            <a:ext cx="3644773" cy="2150783"/>
          </a:xfrm>
          <a:prstGeom prst="rect">
            <a:avLst/>
          </a:prstGeom>
          <a:noFill/>
          <a:ln>
            <a:noFill/>
          </a:ln>
        </p:spPr>
      </p:pic>
      <p:sp>
        <p:nvSpPr>
          <p:cNvPr id="1005" name="Google Shape;1005;p46"/>
          <p:cNvSpPr txBox="1"/>
          <p:nvPr/>
        </p:nvSpPr>
        <p:spPr>
          <a:xfrm>
            <a:off x="1568950" y="140625"/>
            <a:ext cx="17319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Threshold = 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6" name="Google Shape;1006;p46"/>
          <p:cNvSpPr txBox="1"/>
          <p:nvPr/>
        </p:nvSpPr>
        <p:spPr>
          <a:xfrm>
            <a:off x="5730350" y="140625"/>
            <a:ext cx="17319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Threshold = 0.3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7" name="Google Shape;1007;p46"/>
          <p:cNvSpPr txBox="1"/>
          <p:nvPr/>
        </p:nvSpPr>
        <p:spPr>
          <a:xfrm>
            <a:off x="1623525" y="2621350"/>
            <a:ext cx="17319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Threshold = 0.6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8" name="Google Shape;1008;p46"/>
          <p:cNvSpPr txBox="1"/>
          <p:nvPr/>
        </p:nvSpPr>
        <p:spPr>
          <a:xfrm>
            <a:off x="5784925" y="2621350"/>
            <a:ext cx="17319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Threshold = 0.95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7"/>
          <p:cNvSpPr txBox="1"/>
          <p:nvPr/>
        </p:nvSpPr>
        <p:spPr>
          <a:xfrm>
            <a:off x="69900" y="59925"/>
            <a:ext cx="76503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Alpha-Tested Checkerboard Rectangle (0, 0, 1, 1) &amp; (0, 0, 1, 0) at Depth 0.2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0.9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4" name="Google Shape;1014;p47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5" name="Google Shape;1015;p47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6" name="Google Shape;1016;p47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7" name="Google Shape;1017;p47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8" name="Google Shape;1018;p47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9" name="Google Shape;1019;p47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0" name="Google Shape;1020;p47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1" name="Google Shape;1021;p47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2" name="Google Shape;1022;p47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3" name="Google Shape;1023;p47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4" name="Google Shape;1024;p47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5" name="Google Shape;1025;p47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6" name="Google Shape;1026;p47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7" name="Google Shape;1027;p47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8" name="Google Shape;1028;p47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9" name="Google Shape;1029;p47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0" name="Google Shape;1030;p47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1" name="Google Shape;1031;p47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2" name="Google Shape;1032;p47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3" name="Google Shape;1033;p47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4" name="Google Shape;1034;p47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5" name="Google Shape;1035;p47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6" name="Google Shape;1036;p47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7" name="Google Shape;1037;p47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8" name="Google Shape;1038;p47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9" name="Google Shape;1039;p47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0" name="Google Shape;1040;p47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1" name="Google Shape;1041;p47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2" name="Google Shape;1042;p47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3" name="Google Shape;1043;p47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4" name="Google Shape;1044;p47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5" name="Google Shape;1045;p47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6" name="Google Shape;1046;p47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7" name="Google Shape;1047;p47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8" name="Google Shape;1048;p47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9" name="Google Shape;1049;p47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0" name="Google Shape;1050;p47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1" name="Google Shape;1051;p47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2" name="Google Shape;1052;p47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3" name="Google Shape;1053;p47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4" name="Google Shape;1054;p47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5" name="Google Shape;1055;p47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6" name="Google Shape;1056;p47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7" name="Google Shape;1057;p47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8" name="Google Shape;1058;p47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9" name="Google Shape;1059;p47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0" name="Google Shape;1060;p47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1" name="Google Shape;1061;p47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2" name="Google Shape;1062;p47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3" name="Google Shape;1063;p47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4" name="Google Shape;1064;p47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5" name="Google Shape;1065;p47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6" name="Google Shape;1066;p47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7" name="Google Shape;1067;p47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8" name="Google Shape;1068;p47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9" name="Google Shape;1069;p47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0" name="Google Shape;1070;p47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1" name="Google Shape;1071;p47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2" name="Google Shape;1072;p47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3" name="Google Shape;1073;p47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4" name="Google Shape;1074;p47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5" name="Google Shape;1075;p47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6" name="Google Shape;1076;p47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7" name="Google Shape;1077;p47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8" name="Google Shape;1078;p47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9" name="Google Shape;1079;p47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0" name="Google Shape;1080;p47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1" name="Google Shape;1081;p47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2" name="Google Shape;1082;p47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3" name="Google Shape;1083;p47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4" name="Google Shape;1084;p47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5" name="Google Shape;1085;p47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6" name="Google Shape;1086;p47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7" name="Google Shape;1087;p47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8" name="Google Shape;1088;p47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9" name="Google Shape;1089;p47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0" name="Google Shape;1090;p47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1" name="Google Shape;1091;p47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2" name="Google Shape;1092;p47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3" name="Google Shape;1093;p47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4" name="Google Shape;1094;p47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5" name="Google Shape;1095;p47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6" name="Google Shape;1096;p47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7" name="Google Shape;1097;p47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8" name="Google Shape;1098;p47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9" name="Google Shape;1099;p47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0" name="Google Shape;1100;p47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1" name="Google Shape;1101;p47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2" name="Google Shape;1102;p47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3" name="Google Shape;1103;p47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4" name="Google Shape;1104;p47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5" name="Google Shape;1105;p47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6" name="Google Shape;1106;p47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7" name="Google Shape;1107;p47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8" name="Google Shape;1108;p47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9" name="Google Shape;1109;p47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0" name="Google Shape;1110;p47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1" name="Google Shape;1111;p47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2" name="Google Shape;1112;p47"/>
          <p:cNvSpPr/>
          <p:nvPr/>
        </p:nvSpPr>
        <p:spPr>
          <a:xfrm>
            <a:off x="1008750" y="2077325"/>
            <a:ext cx="2696400" cy="17976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47"/>
          <p:cNvSpPr/>
          <p:nvPr/>
        </p:nvSpPr>
        <p:spPr>
          <a:xfrm>
            <a:off x="5575550" y="2077325"/>
            <a:ext cx="2696400" cy="17976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48"/>
          <p:cNvSpPr txBox="1"/>
          <p:nvPr/>
        </p:nvSpPr>
        <p:spPr>
          <a:xfrm>
            <a:off x="69900" y="59925"/>
            <a:ext cx="76503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Alpha-Tested Checkerboard Rectangle (0, 0, 1, 1) &amp; (0, 0, 1, 0)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  <a:latin typeface="Lato"/>
                <a:ea typeface="Lato"/>
                <a:cs typeface="Lato"/>
                <a:sym typeface="Lato"/>
              </a:rPr>
              <a:t>Draw Red Rectangle (1, 0, 0, 0.5) at Depth 0.5</a:t>
            </a:r>
            <a:endParaRPr>
              <a:solidFill>
                <a:schemeClr val="lt1"/>
              </a:solidFill>
              <a:highlight>
                <a:schemeClr val="accent3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9" name="Google Shape;1119;p48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0" name="Google Shape;1120;p48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1" name="Google Shape;1121;p48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2" name="Google Shape;1122;p48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3" name="Google Shape;1123;p48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4" name="Google Shape;1124;p48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5" name="Google Shape;1125;p48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6" name="Google Shape;1126;p48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7" name="Google Shape;1127;p48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8" name="Google Shape;1128;p48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9" name="Google Shape;1129;p48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0" name="Google Shape;1130;p48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1" name="Google Shape;1131;p48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2" name="Google Shape;1132;p48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3" name="Google Shape;1133;p48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4" name="Google Shape;1134;p48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5" name="Google Shape;1135;p48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6" name="Google Shape;1136;p48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7" name="Google Shape;1137;p48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8" name="Google Shape;1138;p48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9" name="Google Shape;1139;p48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0" name="Google Shape;1140;p48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1" name="Google Shape;1141;p48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2" name="Google Shape;1142;p48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3" name="Google Shape;1143;p48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4" name="Google Shape;1144;p48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5" name="Google Shape;1145;p48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6" name="Google Shape;1146;p48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7" name="Google Shape;1147;p48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8" name="Google Shape;1148;p48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9" name="Google Shape;1149;p48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0" name="Google Shape;1150;p48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1" name="Google Shape;1151;p48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2" name="Google Shape;1152;p48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3" name="Google Shape;1153;p48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4" name="Google Shape;1154;p48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5" name="Google Shape;1155;p48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6" name="Google Shape;1156;p48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7" name="Google Shape;1157;p48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8" name="Google Shape;1158;p48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9" name="Google Shape;1159;p48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0" name="Google Shape;1160;p48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1" name="Google Shape;1161;p48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2" name="Google Shape;1162;p48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3" name="Google Shape;1163;p48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4" name="Google Shape;1164;p48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5" name="Google Shape;1165;p48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6" name="Google Shape;1166;p48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7" name="Google Shape;1167;p48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8" name="Google Shape;1168;p48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9" name="Google Shape;1169;p48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0" name="Google Shape;1170;p48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1" name="Google Shape;1171;p48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2" name="Google Shape;1172;p48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3" name="Google Shape;1173;p48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4" name="Google Shape;1174;p48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5" name="Google Shape;1175;p48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6" name="Google Shape;1176;p48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7" name="Google Shape;1177;p48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8" name="Google Shape;1178;p48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9" name="Google Shape;1179;p48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0" name="Google Shape;1180;p48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1" name="Google Shape;1181;p48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2" name="Google Shape;1182;p48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3" name="Google Shape;1183;p48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4" name="Google Shape;1184;p48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5" name="Google Shape;1185;p48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6" name="Google Shape;1186;p48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7" name="Google Shape;1187;p48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8" name="Google Shape;1188;p48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9" name="Google Shape;1189;p48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0" name="Google Shape;1190;p48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1" name="Google Shape;1191;p48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2" name="Google Shape;1192;p48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3" name="Google Shape;1193;p48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4" name="Google Shape;1194;p48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5" name="Google Shape;1195;p48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6" name="Google Shape;1196;p48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7" name="Google Shape;1197;p48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8" name="Google Shape;1198;p48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9" name="Google Shape;1199;p48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0" name="Google Shape;1200;p48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1" name="Google Shape;1201;p48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2" name="Google Shape;1202;p48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3" name="Google Shape;1203;p48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4" name="Google Shape;1204;p48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5" name="Google Shape;1205;p48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6" name="Google Shape;1206;p48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7" name="Google Shape;1207;p48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8" name="Google Shape;1208;p48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9" name="Google Shape;1209;p48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0" name="Google Shape;1210;p48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1" name="Google Shape;1211;p48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2" name="Google Shape;1212;p48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3" name="Google Shape;1213;p48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4" name="Google Shape;1214;p48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5" name="Google Shape;1215;p48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6" name="Google Shape;1216;p48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7" name="Google Shape;1217;p48"/>
          <p:cNvSpPr/>
          <p:nvPr/>
        </p:nvSpPr>
        <p:spPr>
          <a:xfrm>
            <a:off x="1458150" y="1627925"/>
            <a:ext cx="2696400" cy="1797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48"/>
          <p:cNvSpPr/>
          <p:nvPr/>
        </p:nvSpPr>
        <p:spPr>
          <a:xfrm>
            <a:off x="6024950" y="1627925"/>
            <a:ext cx="2696400" cy="1797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49"/>
          <p:cNvSpPr txBox="1"/>
          <p:nvPr/>
        </p:nvSpPr>
        <p:spPr>
          <a:xfrm>
            <a:off x="69900" y="59925"/>
            <a:ext cx="7650300" cy="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Commands: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Alpha-Tested Checkerboard Rectangle (0, 0, 1, 1) &amp; (0, 0, 1, 0) at Depth 0.2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Draw Red Rectangle (1, 0, 0, 0.5) at Depth 0.5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4" name="Google Shape;1224;p49"/>
          <p:cNvSpPr/>
          <p:nvPr/>
        </p:nvSpPr>
        <p:spPr>
          <a:xfrm>
            <a:off x="5593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5" name="Google Shape;1225;p49"/>
          <p:cNvSpPr/>
          <p:nvPr/>
        </p:nvSpPr>
        <p:spPr>
          <a:xfrm>
            <a:off x="1008750" y="1627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6" name="Google Shape;1226;p49"/>
          <p:cNvSpPr/>
          <p:nvPr/>
        </p:nvSpPr>
        <p:spPr>
          <a:xfrm>
            <a:off x="14581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7" name="Google Shape;1227;p49"/>
          <p:cNvSpPr/>
          <p:nvPr/>
        </p:nvSpPr>
        <p:spPr>
          <a:xfrm>
            <a:off x="19075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8" name="Google Shape;1228;p49"/>
          <p:cNvSpPr/>
          <p:nvPr/>
        </p:nvSpPr>
        <p:spPr>
          <a:xfrm>
            <a:off x="23569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9" name="Google Shape;1229;p49"/>
          <p:cNvSpPr/>
          <p:nvPr/>
        </p:nvSpPr>
        <p:spPr>
          <a:xfrm>
            <a:off x="28063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0" name="Google Shape;1230;p49"/>
          <p:cNvSpPr/>
          <p:nvPr/>
        </p:nvSpPr>
        <p:spPr>
          <a:xfrm>
            <a:off x="32557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1" name="Google Shape;1231;p49"/>
          <p:cNvSpPr/>
          <p:nvPr/>
        </p:nvSpPr>
        <p:spPr>
          <a:xfrm>
            <a:off x="3705150" y="16279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2" name="Google Shape;1232;p49"/>
          <p:cNvSpPr/>
          <p:nvPr/>
        </p:nvSpPr>
        <p:spPr>
          <a:xfrm>
            <a:off x="559350" y="20773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3" name="Google Shape;1233;p49"/>
          <p:cNvSpPr/>
          <p:nvPr/>
        </p:nvSpPr>
        <p:spPr>
          <a:xfrm>
            <a:off x="10087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4" name="Google Shape;1234;p49"/>
          <p:cNvSpPr/>
          <p:nvPr/>
        </p:nvSpPr>
        <p:spPr>
          <a:xfrm>
            <a:off x="1458150" y="20773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5" name="Google Shape;1235;p49"/>
          <p:cNvSpPr/>
          <p:nvPr/>
        </p:nvSpPr>
        <p:spPr>
          <a:xfrm>
            <a:off x="19075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6" name="Google Shape;1236;p49"/>
          <p:cNvSpPr/>
          <p:nvPr/>
        </p:nvSpPr>
        <p:spPr>
          <a:xfrm>
            <a:off x="2356950" y="20773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7" name="Google Shape;1237;p49"/>
          <p:cNvSpPr/>
          <p:nvPr/>
        </p:nvSpPr>
        <p:spPr>
          <a:xfrm>
            <a:off x="2806350" y="20773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8" name="Google Shape;1238;p49"/>
          <p:cNvSpPr/>
          <p:nvPr/>
        </p:nvSpPr>
        <p:spPr>
          <a:xfrm>
            <a:off x="3255750" y="20773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9" name="Google Shape;1239;p49"/>
          <p:cNvSpPr/>
          <p:nvPr/>
        </p:nvSpPr>
        <p:spPr>
          <a:xfrm>
            <a:off x="3705150" y="20773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0" name="Google Shape;1240;p49"/>
          <p:cNvSpPr/>
          <p:nvPr/>
        </p:nvSpPr>
        <p:spPr>
          <a:xfrm>
            <a:off x="5593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1" name="Google Shape;1241;p49"/>
          <p:cNvSpPr/>
          <p:nvPr/>
        </p:nvSpPr>
        <p:spPr>
          <a:xfrm>
            <a:off x="1008750" y="25267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2" name="Google Shape;1242;p49"/>
          <p:cNvSpPr/>
          <p:nvPr/>
        </p:nvSpPr>
        <p:spPr>
          <a:xfrm>
            <a:off x="14581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3" name="Google Shape;1243;p49"/>
          <p:cNvSpPr/>
          <p:nvPr/>
        </p:nvSpPr>
        <p:spPr>
          <a:xfrm>
            <a:off x="19075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4" name="Google Shape;1244;p49"/>
          <p:cNvSpPr/>
          <p:nvPr/>
        </p:nvSpPr>
        <p:spPr>
          <a:xfrm>
            <a:off x="23569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5" name="Google Shape;1245;p49"/>
          <p:cNvSpPr/>
          <p:nvPr/>
        </p:nvSpPr>
        <p:spPr>
          <a:xfrm>
            <a:off x="28063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6" name="Google Shape;1246;p49"/>
          <p:cNvSpPr/>
          <p:nvPr/>
        </p:nvSpPr>
        <p:spPr>
          <a:xfrm>
            <a:off x="3255750" y="25267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7" name="Google Shape;1247;p49"/>
          <p:cNvSpPr/>
          <p:nvPr/>
        </p:nvSpPr>
        <p:spPr>
          <a:xfrm>
            <a:off x="3705150" y="25267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8" name="Google Shape;1248;p49"/>
          <p:cNvSpPr/>
          <p:nvPr/>
        </p:nvSpPr>
        <p:spPr>
          <a:xfrm>
            <a:off x="559350" y="29761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9" name="Google Shape;1249;p49"/>
          <p:cNvSpPr/>
          <p:nvPr/>
        </p:nvSpPr>
        <p:spPr>
          <a:xfrm>
            <a:off x="10087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0" name="Google Shape;1250;p49"/>
          <p:cNvSpPr/>
          <p:nvPr/>
        </p:nvSpPr>
        <p:spPr>
          <a:xfrm>
            <a:off x="14581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1" name="Google Shape;1251;p49"/>
          <p:cNvSpPr/>
          <p:nvPr/>
        </p:nvSpPr>
        <p:spPr>
          <a:xfrm>
            <a:off x="19075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2" name="Google Shape;1252;p49"/>
          <p:cNvSpPr/>
          <p:nvPr/>
        </p:nvSpPr>
        <p:spPr>
          <a:xfrm>
            <a:off x="23569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3" name="Google Shape;1253;p49"/>
          <p:cNvSpPr/>
          <p:nvPr/>
        </p:nvSpPr>
        <p:spPr>
          <a:xfrm>
            <a:off x="2806350" y="29761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4" name="Google Shape;1254;p49"/>
          <p:cNvSpPr/>
          <p:nvPr/>
        </p:nvSpPr>
        <p:spPr>
          <a:xfrm>
            <a:off x="32557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5" name="Google Shape;1255;p49"/>
          <p:cNvSpPr/>
          <p:nvPr/>
        </p:nvSpPr>
        <p:spPr>
          <a:xfrm>
            <a:off x="3705150" y="2976125"/>
            <a:ext cx="449400" cy="4494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0.5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6" name="Google Shape;1256;p49"/>
          <p:cNvSpPr/>
          <p:nvPr/>
        </p:nvSpPr>
        <p:spPr>
          <a:xfrm>
            <a:off x="559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7" name="Google Shape;1257;p49"/>
          <p:cNvSpPr/>
          <p:nvPr/>
        </p:nvSpPr>
        <p:spPr>
          <a:xfrm>
            <a:off x="10087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8" name="Google Shape;1258;p49"/>
          <p:cNvSpPr/>
          <p:nvPr/>
        </p:nvSpPr>
        <p:spPr>
          <a:xfrm>
            <a:off x="14581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9" name="Google Shape;1259;p49"/>
          <p:cNvSpPr/>
          <p:nvPr/>
        </p:nvSpPr>
        <p:spPr>
          <a:xfrm>
            <a:off x="19075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0" name="Google Shape;1260;p49"/>
          <p:cNvSpPr/>
          <p:nvPr/>
        </p:nvSpPr>
        <p:spPr>
          <a:xfrm>
            <a:off x="23569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1" name="Google Shape;1261;p49"/>
          <p:cNvSpPr/>
          <p:nvPr/>
        </p:nvSpPr>
        <p:spPr>
          <a:xfrm>
            <a:off x="28063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2" name="Google Shape;1262;p49"/>
          <p:cNvSpPr/>
          <p:nvPr/>
        </p:nvSpPr>
        <p:spPr>
          <a:xfrm>
            <a:off x="3255750" y="3425525"/>
            <a:ext cx="449400" cy="4494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0.2</a:t>
            </a:r>
            <a:endParaRPr sz="1000"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3" name="Google Shape;1263;p49"/>
          <p:cNvSpPr/>
          <p:nvPr/>
        </p:nvSpPr>
        <p:spPr>
          <a:xfrm>
            <a:off x="3705150" y="34255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4" name="Google Shape;1264;p49"/>
          <p:cNvSpPr/>
          <p:nvPr/>
        </p:nvSpPr>
        <p:spPr>
          <a:xfrm>
            <a:off x="559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5" name="Google Shape;1265;p49"/>
          <p:cNvSpPr/>
          <p:nvPr/>
        </p:nvSpPr>
        <p:spPr>
          <a:xfrm>
            <a:off x="1008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6" name="Google Shape;1266;p49"/>
          <p:cNvSpPr/>
          <p:nvPr/>
        </p:nvSpPr>
        <p:spPr>
          <a:xfrm>
            <a:off x="1458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7" name="Google Shape;1267;p49"/>
          <p:cNvSpPr/>
          <p:nvPr/>
        </p:nvSpPr>
        <p:spPr>
          <a:xfrm>
            <a:off x="19075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8" name="Google Shape;1268;p49"/>
          <p:cNvSpPr/>
          <p:nvPr/>
        </p:nvSpPr>
        <p:spPr>
          <a:xfrm>
            <a:off x="23569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9" name="Google Shape;1269;p49"/>
          <p:cNvSpPr/>
          <p:nvPr/>
        </p:nvSpPr>
        <p:spPr>
          <a:xfrm>
            <a:off x="28063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0" name="Google Shape;1270;p49"/>
          <p:cNvSpPr/>
          <p:nvPr/>
        </p:nvSpPr>
        <p:spPr>
          <a:xfrm>
            <a:off x="32557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1" name="Google Shape;1271;p49"/>
          <p:cNvSpPr/>
          <p:nvPr/>
        </p:nvSpPr>
        <p:spPr>
          <a:xfrm>
            <a:off x="3705150" y="3874925"/>
            <a:ext cx="449400" cy="449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Roboto Mono"/>
                <a:ea typeface="Roboto Mono"/>
                <a:cs typeface="Roboto Mono"/>
                <a:sym typeface="Roboto Mono"/>
              </a:rPr>
              <a:t>1.0</a:t>
            </a: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2" name="Google Shape;1272;p49"/>
          <p:cNvSpPr/>
          <p:nvPr/>
        </p:nvSpPr>
        <p:spPr>
          <a:xfrm>
            <a:off x="51261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3" name="Google Shape;1273;p49"/>
          <p:cNvSpPr/>
          <p:nvPr/>
        </p:nvSpPr>
        <p:spPr>
          <a:xfrm>
            <a:off x="5575550" y="1627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4" name="Google Shape;1274;p49"/>
          <p:cNvSpPr/>
          <p:nvPr/>
        </p:nvSpPr>
        <p:spPr>
          <a:xfrm>
            <a:off x="60249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5" name="Google Shape;1275;p49"/>
          <p:cNvSpPr/>
          <p:nvPr/>
        </p:nvSpPr>
        <p:spPr>
          <a:xfrm>
            <a:off x="64743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6" name="Google Shape;1276;p49"/>
          <p:cNvSpPr/>
          <p:nvPr/>
        </p:nvSpPr>
        <p:spPr>
          <a:xfrm>
            <a:off x="69237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7" name="Google Shape;1277;p49"/>
          <p:cNvSpPr/>
          <p:nvPr/>
        </p:nvSpPr>
        <p:spPr>
          <a:xfrm>
            <a:off x="73731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8" name="Google Shape;1278;p49"/>
          <p:cNvSpPr/>
          <p:nvPr/>
        </p:nvSpPr>
        <p:spPr>
          <a:xfrm>
            <a:off x="78225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9" name="Google Shape;1279;p49"/>
          <p:cNvSpPr/>
          <p:nvPr/>
        </p:nvSpPr>
        <p:spPr>
          <a:xfrm>
            <a:off x="8271950" y="16279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0" name="Google Shape;1280;p49"/>
          <p:cNvSpPr/>
          <p:nvPr/>
        </p:nvSpPr>
        <p:spPr>
          <a:xfrm>
            <a:off x="5126150" y="20773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1" name="Google Shape;1281;p49"/>
          <p:cNvSpPr/>
          <p:nvPr/>
        </p:nvSpPr>
        <p:spPr>
          <a:xfrm>
            <a:off x="55755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2" name="Google Shape;1282;p49"/>
          <p:cNvSpPr/>
          <p:nvPr/>
        </p:nvSpPr>
        <p:spPr>
          <a:xfrm>
            <a:off x="6024950" y="20773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3" name="Google Shape;1283;p49"/>
          <p:cNvSpPr/>
          <p:nvPr/>
        </p:nvSpPr>
        <p:spPr>
          <a:xfrm>
            <a:off x="64743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4" name="Google Shape;1284;p49"/>
          <p:cNvSpPr/>
          <p:nvPr/>
        </p:nvSpPr>
        <p:spPr>
          <a:xfrm>
            <a:off x="6923750" y="20773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5" name="Google Shape;1285;p49"/>
          <p:cNvSpPr/>
          <p:nvPr/>
        </p:nvSpPr>
        <p:spPr>
          <a:xfrm>
            <a:off x="7373150" y="20773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6" name="Google Shape;1286;p49"/>
          <p:cNvSpPr/>
          <p:nvPr/>
        </p:nvSpPr>
        <p:spPr>
          <a:xfrm>
            <a:off x="7822550" y="20773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7" name="Google Shape;1287;p49"/>
          <p:cNvSpPr/>
          <p:nvPr/>
        </p:nvSpPr>
        <p:spPr>
          <a:xfrm>
            <a:off x="8271950" y="20773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8" name="Google Shape;1288;p49"/>
          <p:cNvSpPr/>
          <p:nvPr/>
        </p:nvSpPr>
        <p:spPr>
          <a:xfrm>
            <a:off x="51261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9" name="Google Shape;1289;p49"/>
          <p:cNvSpPr/>
          <p:nvPr/>
        </p:nvSpPr>
        <p:spPr>
          <a:xfrm>
            <a:off x="5575550" y="25267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60249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1" name="Google Shape;1291;p49"/>
          <p:cNvSpPr/>
          <p:nvPr/>
        </p:nvSpPr>
        <p:spPr>
          <a:xfrm>
            <a:off x="6474350" y="25267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2" name="Google Shape;1292;p49"/>
          <p:cNvSpPr/>
          <p:nvPr/>
        </p:nvSpPr>
        <p:spPr>
          <a:xfrm>
            <a:off x="69237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3" name="Google Shape;1293;p49"/>
          <p:cNvSpPr/>
          <p:nvPr/>
        </p:nvSpPr>
        <p:spPr>
          <a:xfrm>
            <a:off x="7373150" y="25267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4" name="Google Shape;1294;p49"/>
          <p:cNvSpPr/>
          <p:nvPr/>
        </p:nvSpPr>
        <p:spPr>
          <a:xfrm>
            <a:off x="7822550" y="25267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5" name="Google Shape;1295;p49"/>
          <p:cNvSpPr/>
          <p:nvPr/>
        </p:nvSpPr>
        <p:spPr>
          <a:xfrm>
            <a:off x="8271950" y="25267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6" name="Google Shape;1296;p49"/>
          <p:cNvSpPr/>
          <p:nvPr/>
        </p:nvSpPr>
        <p:spPr>
          <a:xfrm>
            <a:off x="5126150" y="29761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7" name="Google Shape;1297;p49"/>
          <p:cNvSpPr/>
          <p:nvPr/>
        </p:nvSpPr>
        <p:spPr>
          <a:xfrm>
            <a:off x="55755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8" name="Google Shape;1298;p49"/>
          <p:cNvSpPr/>
          <p:nvPr/>
        </p:nvSpPr>
        <p:spPr>
          <a:xfrm>
            <a:off x="60249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9" name="Google Shape;1299;p49"/>
          <p:cNvSpPr/>
          <p:nvPr/>
        </p:nvSpPr>
        <p:spPr>
          <a:xfrm>
            <a:off x="64743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0" name="Google Shape;1300;p49"/>
          <p:cNvSpPr/>
          <p:nvPr/>
        </p:nvSpPr>
        <p:spPr>
          <a:xfrm>
            <a:off x="69237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1" name="Google Shape;1301;p49"/>
          <p:cNvSpPr/>
          <p:nvPr/>
        </p:nvSpPr>
        <p:spPr>
          <a:xfrm>
            <a:off x="7373150" y="29761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2" name="Google Shape;1302;p49"/>
          <p:cNvSpPr/>
          <p:nvPr/>
        </p:nvSpPr>
        <p:spPr>
          <a:xfrm>
            <a:off x="78225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3" name="Google Shape;1303;p49"/>
          <p:cNvSpPr/>
          <p:nvPr/>
        </p:nvSpPr>
        <p:spPr>
          <a:xfrm>
            <a:off x="8271950" y="2976125"/>
            <a:ext cx="449400" cy="449400"/>
          </a:xfrm>
          <a:prstGeom prst="rect">
            <a:avLst/>
          </a:prstGeom>
          <a:solidFill>
            <a:srgbClr val="77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4" name="Google Shape;1304;p49"/>
          <p:cNvSpPr/>
          <p:nvPr/>
        </p:nvSpPr>
        <p:spPr>
          <a:xfrm>
            <a:off x="5126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5" name="Google Shape;1305;p49"/>
          <p:cNvSpPr/>
          <p:nvPr/>
        </p:nvSpPr>
        <p:spPr>
          <a:xfrm>
            <a:off x="55755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6" name="Google Shape;1306;p49"/>
          <p:cNvSpPr/>
          <p:nvPr/>
        </p:nvSpPr>
        <p:spPr>
          <a:xfrm>
            <a:off x="60249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7" name="Google Shape;1307;p49"/>
          <p:cNvSpPr/>
          <p:nvPr/>
        </p:nvSpPr>
        <p:spPr>
          <a:xfrm>
            <a:off x="64743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8" name="Google Shape;1308;p49"/>
          <p:cNvSpPr/>
          <p:nvPr/>
        </p:nvSpPr>
        <p:spPr>
          <a:xfrm>
            <a:off x="69237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9" name="Google Shape;1309;p49"/>
          <p:cNvSpPr/>
          <p:nvPr/>
        </p:nvSpPr>
        <p:spPr>
          <a:xfrm>
            <a:off x="73731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0" name="Google Shape;1310;p49"/>
          <p:cNvSpPr/>
          <p:nvPr/>
        </p:nvSpPr>
        <p:spPr>
          <a:xfrm>
            <a:off x="7822550" y="3425525"/>
            <a:ext cx="449400" cy="4494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1" name="Google Shape;1311;p49"/>
          <p:cNvSpPr/>
          <p:nvPr/>
        </p:nvSpPr>
        <p:spPr>
          <a:xfrm>
            <a:off x="8271950" y="34255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2" name="Google Shape;1312;p49"/>
          <p:cNvSpPr/>
          <p:nvPr/>
        </p:nvSpPr>
        <p:spPr>
          <a:xfrm>
            <a:off x="5126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3" name="Google Shape;1313;p49"/>
          <p:cNvSpPr/>
          <p:nvPr/>
        </p:nvSpPr>
        <p:spPr>
          <a:xfrm>
            <a:off x="5575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4" name="Google Shape;1314;p49"/>
          <p:cNvSpPr/>
          <p:nvPr/>
        </p:nvSpPr>
        <p:spPr>
          <a:xfrm>
            <a:off x="6024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5" name="Google Shape;1315;p49"/>
          <p:cNvSpPr/>
          <p:nvPr/>
        </p:nvSpPr>
        <p:spPr>
          <a:xfrm>
            <a:off x="64743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6" name="Google Shape;1316;p49"/>
          <p:cNvSpPr/>
          <p:nvPr/>
        </p:nvSpPr>
        <p:spPr>
          <a:xfrm>
            <a:off x="69237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7" name="Google Shape;1317;p49"/>
          <p:cNvSpPr/>
          <p:nvPr/>
        </p:nvSpPr>
        <p:spPr>
          <a:xfrm>
            <a:off x="73731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8" name="Google Shape;1318;p49"/>
          <p:cNvSpPr/>
          <p:nvPr/>
        </p:nvSpPr>
        <p:spPr>
          <a:xfrm>
            <a:off x="78225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19" name="Google Shape;1319;p49"/>
          <p:cNvSpPr/>
          <p:nvPr/>
        </p:nvSpPr>
        <p:spPr>
          <a:xfrm>
            <a:off x="8271950" y="3874925"/>
            <a:ext cx="449400" cy="449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20" name="Google Shape;1320;p49"/>
          <p:cNvSpPr txBox="1"/>
          <p:nvPr/>
        </p:nvSpPr>
        <p:spPr>
          <a:xfrm>
            <a:off x="60249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1" name="Google Shape;1321;p49"/>
          <p:cNvSpPr txBox="1"/>
          <p:nvPr/>
        </p:nvSpPr>
        <p:spPr>
          <a:xfrm>
            <a:off x="1458150" y="4381025"/>
            <a:ext cx="17976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Buffer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5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transparency is simple as a concept and common in most applications, it is still a technical challenge till nowadays.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51"/>
          <p:cNvSpPr txBox="1">
            <a:spLocks noGrp="1"/>
          </p:cNvSpPr>
          <p:nvPr>
            <p:ph type="title"/>
          </p:nvPr>
        </p:nvSpPr>
        <p:spPr>
          <a:xfrm>
            <a:off x="727800" y="23041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Blending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412575"/>
            <a:ext cx="3842700" cy="19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Transparency is like we want to see a bit of both objects.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675" y="2114250"/>
            <a:ext cx="2941750" cy="294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6339150" y="1280575"/>
            <a:ext cx="21720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Semi-Transparent Object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3711100" y="1815025"/>
            <a:ext cx="21720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Opaque Object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9" name="Google Shape;109;p16"/>
          <p:cNvCxnSpPr/>
          <p:nvPr/>
        </p:nvCxnSpPr>
        <p:spPr>
          <a:xfrm rot="5400000">
            <a:off x="6997075" y="2051900"/>
            <a:ext cx="1209900" cy="629700"/>
          </a:xfrm>
          <a:prstGeom prst="curvedConnector3">
            <a:avLst>
              <a:gd name="adj1" fmla="val 801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6"/>
          <p:cNvCxnSpPr/>
          <p:nvPr/>
        </p:nvCxnSpPr>
        <p:spPr>
          <a:xfrm rot="-5400000" flipH="1">
            <a:off x="4614450" y="2191675"/>
            <a:ext cx="951900" cy="912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7"/>
          <p:cNvGrpSpPr/>
          <p:nvPr/>
        </p:nvGrpSpPr>
        <p:grpSpPr>
          <a:xfrm>
            <a:off x="668650" y="986050"/>
            <a:ext cx="7293350" cy="1925300"/>
            <a:chOff x="668650" y="986050"/>
            <a:chExt cx="7293350" cy="1925300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773050" y="1346150"/>
              <a:ext cx="725100" cy="933900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rot="4633426">
              <a:off x="3511500" y="1429713"/>
              <a:ext cx="1522085" cy="766574"/>
            </a:xfrm>
            <a:prstGeom prst="parallelogram">
              <a:avLst>
                <a:gd name="adj" fmla="val 22877"/>
              </a:avLst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6651600" y="1157900"/>
              <a:ext cx="1310400" cy="13104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9" name="Google Shape;119;p17"/>
            <p:cNvCxnSpPr/>
            <p:nvPr/>
          </p:nvCxnSpPr>
          <p:spPr>
            <a:xfrm>
              <a:off x="1719225" y="1825350"/>
              <a:ext cx="2271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17"/>
            <p:cNvCxnSpPr>
              <a:stCxn id="117" idx="1"/>
              <a:endCxn id="118" idx="2"/>
            </p:cNvCxnSpPr>
            <p:nvPr/>
          </p:nvCxnSpPr>
          <p:spPr>
            <a:xfrm rot="10800000" flipH="1">
              <a:off x="4665734" y="1813164"/>
              <a:ext cx="1986000" cy="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121" name="Google Shape;121;p17"/>
            <p:cNvSpPr txBox="1"/>
            <p:nvPr/>
          </p:nvSpPr>
          <p:spPr>
            <a:xfrm>
              <a:off x="789050" y="2571750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eye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3947775" y="2571750"/>
              <a:ext cx="8985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source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3" name="Google Shape;123;p17"/>
            <p:cNvSpPr txBox="1"/>
            <p:nvPr/>
          </p:nvSpPr>
          <p:spPr>
            <a:xfrm>
              <a:off x="6703800" y="2571750"/>
              <a:ext cx="12060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destination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4" name="Google Shape;124;p17"/>
          <p:cNvSpPr/>
          <p:nvPr/>
        </p:nvSpPr>
        <p:spPr>
          <a:xfrm>
            <a:off x="845600" y="3502100"/>
            <a:ext cx="785400" cy="77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7"/>
          <p:cNvSpPr txBox="1"/>
          <p:nvPr/>
        </p:nvSpPr>
        <p:spPr>
          <a:xfrm>
            <a:off x="438850" y="3106200"/>
            <a:ext cx="15987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Full transparent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757175" y="4376350"/>
            <a:ext cx="962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Alpha = 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462100" y="3473550"/>
            <a:ext cx="7854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2251725" y="4347800"/>
            <a:ext cx="12060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Alpha = 0.25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4171600" y="3473550"/>
            <a:ext cx="785400" cy="7782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7"/>
          <p:cNvSpPr txBox="1"/>
          <p:nvPr/>
        </p:nvSpPr>
        <p:spPr>
          <a:xfrm>
            <a:off x="3961225" y="4347800"/>
            <a:ext cx="12060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Alpha = 0.5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7174400" y="3529850"/>
            <a:ext cx="785400" cy="778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6767650" y="3133950"/>
            <a:ext cx="15987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Fully opaque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7085975" y="4404100"/>
            <a:ext cx="962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Alpha = 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5670713" y="3502100"/>
            <a:ext cx="785400" cy="7782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5460338" y="4376350"/>
            <a:ext cx="12060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Alpha = 0.75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1698000" y="3618825"/>
            <a:ext cx="6395100" cy="633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1698000" y="2527525"/>
            <a:ext cx="6395100" cy="633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1344251" y="1436225"/>
            <a:ext cx="3952500" cy="7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"/>
                <a:ea typeface="Lato"/>
                <a:cs typeface="Lato"/>
                <a:sym typeface="Lato"/>
              </a:rPr>
              <a:t>C = ∝</a:t>
            </a:r>
            <a:r>
              <a:rPr lang="en" sz="2800" baseline="-25000" dirty="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2800" dirty="0"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 sz="2800" baseline="-25000" dirty="0">
                <a:latin typeface="Lato"/>
                <a:ea typeface="Lato"/>
                <a:cs typeface="Lato"/>
                <a:sym typeface="Lato"/>
              </a:rPr>
              <a:t>s </a:t>
            </a:r>
            <a:r>
              <a:rPr lang="en" sz="2800" dirty="0">
                <a:latin typeface="Lato"/>
                <a:ea typeface="Lato"/>
                <a:cs typeface="Lato"/>
                <a:sym typeface="Lato"/>
              </a:rPr>
              <a:t>+ (1 - ∝</a:t>
            </a:r>
            <a:r>
              <a:rPr lang="en" sz="2800" baseline="-25000" dirty="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2800" dirty="0">
                <a:latin typeface="Lato"/>
                <a:ea typeface="Lato"/>
                <a:cs typeface="Lato"/>
                <a:sym typeface="Lato"/>
              </a:rPr>
              <a:t>)C</a:t>
            </a:r>
            <a:r>
              <a:rPr lang="en" sz="2800" baseline="-25000" dirty="0">
                <a:latin typeface="Lato"/>
                <a:ea typeface="Lato"/>
                <a:cs typeface="Lato"/>
                <a:sym typeface="Lato"/>
              </a:rPr>
              <a:t>D</a:t>
            </a:r>
            <a:endParaRPr sz="2800" baseline="-25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1698000" y="2527525"/>
            <a:ext cx="47043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"/>
                <a:ea typeface="Lato"/>
                <a:cs typeface="Lato"/>
                <a:sym typeface="Lato"/>
              </a:rPr>
              <a:t>C = C</a:t>
            </a:r>
            <a:r>
              <a:rPr lang="en" sz="2800" baseline="-25000" dirty="0">
                <a:latin typeface="Lato"/>
                <a:ea typeface="Lato"/>
                <a:cs typeface="Lato"/>
                <a:sym typeface="Lato"/>
              </a:rPr>
              <a:t>D</a:t>
            </a:r>
            <a:endParaRPr sz="2800" baseline="-25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1698000" y="3618825"/>
            <a:ext cx="19356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C = C</a:t>
            </a:r>
            <a:r>
              <a:rPr lang="en" sz="2700" baseline="-25000">
                <a:latin typeface="Lato"/>
                <a:ea typeface="Lato"/>
                <a:cs typeface="Lato"/>
                <a:sym typeface="Lato"/>
              </a:rPr>
              <a:t>s </a:t>
            </a:r>
            <a:endParaRPr sz="2700" baseline="-25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091550" y="2493925"/>
            <a:ext cx="1987500" cy="7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Lato"/>
                <a:ea typeface="Lato"/>
                <a:cs typeface="Lato"/>
                <a:sym typeface="Lato"/>
              </a:rPr>
              <a:t>When ∝</a:t>
            </a:r>
            <a:r>
              <a:rPr lang="en" sz="2600" baseline="-25000">
                <a:latin typeface="Lato"/>
                <a:ea typeface="Lato"/>
                <a:cs typeface="Lato"/>
                <a:sym typeface="Lato"/>
              </a:rPr>
              <a:t>s </a:t>
            </a:r>
            <a:r>
              <a:rPr lang="en" sz="2600">
                <a:latin typeface="Lato"/>
                <a:ea typeface="Lato"/>
                <a:cs typeface="Lato"/>
                <a:sym typeface="Lato"/>
              </a:rPr>
              <a:t>= 0</a:t>
            </a:r>
            <a:endParaRPr sz="2600" baseline="-25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6166125" y="3551625"/>
            <a:ext cx="1987500" cy="7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Lato"/>
                <a:ea typeface="Lato"/>
                <a:cs typeface="Lato"/>
                <a:sym typeface="Lato"/>
              </a:rPr>
              <a:t>When ∝</a:t>
            </a:r>
            <a:r>
              <a:rPr lang="en" sz="2600" baseline="-25000">
                <a:latin typeface="Lato"/>
                <a:ea typeface="Lato"/>
                <a:cs typeface="Lato"/>
                <a:sym typeface="Lato"/>
              </a:rPr>
              <a:t>s </a:t>
            </a:r>
            <a:r>
              <a:rPr lang="en" sz="2600">
                <a:latin typeface="Lato"/>
                <a:ea typeface="Lato"/>
                <a:cs typeface="Lato"/>
                <a:sym typeface="Lato"/>
              </a:rPr>
              <a:t>= 1</a:t>
            </a:r>
            <a:endParaRPr sz="2600" baseline="-25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1698000" y="742875"/>
            <a:ext cx="23205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Lato"/>
                <a:ea typeface="Lato"/>
                <a:cs typeface="Lato"/>
                <a:sym typeface="Lato"/>
              </a:rPr>
              <a:t>Over Operator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1698000" y="4379375"/>
            <a:ext cx="31059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Lato"/>
                <a:ea typeface="Lato"/>
                <a:cs typeface="Lato"/>
                <a:sym typeface="Lato"/>
              </a:rPr>
              <a:t>Linear interpolation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1662625" y="1549425"/>
            <a:ext cx="3664500" cy="566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/>
        </p:nvSpPr>
        <p:spPr>
          <a:xfrm>
            <a:off x="914175" y="2801650"/>
            <a:ext cx="7160100" cy="7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Lato"/>
                <a:ea typeface="Lato"/>
                <a:cs typeface="Lato"/>
                <a:sym typeface="Lato"/>
              </a:rPr>
              <a:t>C = ∝</a:t>
            </a:r>
            <a:r>
              <a:rPr lang="en" sz="2800" baseline="-2500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2800"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 sz="2800" baseline="-25000">
                <a:latin typeface="Lato"/>
                <a:ea typeface="Lato"/>
                <a:cs typeface="Lato"/>
                <a:sym typeface="Lato"/>
              </a:rPr>
              <a:t>s                              </a:t>
            </a:r>
            <a:r>
              <a:rPr lang="en" sz="2800">
                <a:latin typeface="Lato"/>
                <a:ea typeface="Lato"/>
                <a:cs typeface="Lato"/>
                <a:sym typeface="Lato"/>
              </a:rPr>
              <a:t>+                 (1 - ∝</a:t>
            </a:r>
            <a:r>
              <a:rPr lang="en" sz="2800" baseline="-2500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2800">
                <a:latin typeface="Lato"/>
                <a:ea typeface="Lato"/>
                <a:cs typeface="Lato"/>
                <a:sym typeface="Lato"/>
              </a:rPr>
              <a:t>)C</a:t>
            </a:r>
            <a:r>
              <a:rPr lang="en" sz="2800" baseline="-25000">
                <a:latin typeface="Lato"/>
                <a:ea typeface="Lato"/>
                <a:cs typeface="Lato"/>
                <a:sym typeface="Lato"/>
              </a:rPr>
              <a:t>D</a:t>
            </a:r>
            <a:endParaRPr sz="2800" baseline="-25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2129550" y="4011475"/>
            <a:ext cx="8064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6756700" y="4011475"/>
            <a:ext cx="1139700" cy="3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Destination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3988775" y="2031075"/>
            <a:ext cx="961200" cy="375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Equation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OpenGL gives us the ability to control</a:t>
            </a:r>
            <a:endParaRPr/>
          </a:p>
        </p:txBody>
      </p:sp>
      <p:cxnSp>
        <p:nvCxnSpPr>
          <p:cNvPr id="159" name="Google Shape;159;p19"/>
          <p:cNvCxnSpPr>
            <a:stCxn id="157" idx="2"/>
          </p:cNvCxnSpPr>
          <p:nvPr/>
        </p:nvCxnSpPr>
        <p:spPr>
          <a:xfrm>
            <a:off x="4469375" y="2406075"/>
            <a:ext cx="0" cy="56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0" name="Google Shape;160;p19"/>
          <p:cNvCxnSpPr>
            <a:stCxn id="155" idx="0"/>
          </p:cNvCxnSpPr>
          <p:nvPr/>
        </p:nvCxnSpPr>
        <p:spPr>
          <a:xfrm rot="10800000">
            <a:off x="2532750" y="3516175"/>
            <a:ext cx="0" cy="495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1" name="Google Shape;161;p19"/>
          <p:cNvCxnSpPr>
            <a:stCxn id="156" idx="0"/>
          </p:cNvCxnSpPr>
          <p:nvPr/>
        </p:nvCxnSpPr>
        <p:spPr>
          <a:xfrm rot="10800000">
            <a:off x="7326550" y="3473875"/>
            <a:ext cx="0" cy="537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62" name="Google Shape;162;p19"/>
          <p:cNvSpPr txBox="1"/>
          <p:nvPr/>
        </p:nvSpPr>
        <p:spPr>
          <a:xfrm>
            <a:off x="1363525" y="2031075"/>
            <a:ext cx="1622700" cy="375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Source Factor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3" name="Google Shape;163;p19"/>
          <p:cNvCxnSpPr>
            <a:stCxn id="162" idx="2"/>
          </p:cNvCxnSpPr>
          <p:nvPr/>
        </p:nvCxnSpPr>
        <p:spPr>
          <a:xfrm>
            <a:off x="2174875" y="2406075"/>
            <a:ext cx="0" cy="56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64" name="Google Shape;164;p19"/>
          <p:cNvSpPr txBox="1"/>
          <p:nvPr/>
        </p:nvSpPr>
        <p:spPr>
          <a:xfrm>
            <a:off x="5732750" y="2031075"/>
            <a:ext cx="1778100" cy="375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Destination Factor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5" name="Google Shape;165;p19"/>
          <p:cNvCxnSpPr>
            <a:stCxn id="164" idx="2"/>
          </p:cNvCxnSpPr>
          <p:nvPr/>
        </p:nvCxnSpPr>
        <p:spPr>
          <a:xfrm>
            <a:off x="6621800" y="2406075"/>
            <a:ext cx="0" cy="56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/>
        </p:nvSpPr>
        <p:spPr>
          <a:xfrm>
            <a:off x="693350" y="1825150"/>
            <a:ext cx="1503900" cy="375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Lato"/>
                <a:ea typeface="Lato"/>
                <a:cs typeface="Lato"/>
                <a:sym typeface="Lato"/>
              </a:rPr>
              <a:t>Source Factor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693350" y="1372550"/>
            <a:ext cx="1503900" cy="375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Lato"/>
                <a:ea typeface="Lato"/>
                <a:cs typeface="Lato"/>
                <a:sym typeface="Lato"/>
              </a:rPr>
              <a:t>Destination Factor</a:t>
            </a: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2299375" y="1425625"/>
            <a:ext cx="6424200" cy="3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latin typeface="Lato"/>
                <a:ea typeface="Lato"/>
                <a:cs typeface="Lato"/>
                <a:sym typeface="Lato"/>
              </a:rPr>
              <a:t>Could be:</a:t>
            </a:r>
            <a:endParaRPr sz="1800" b="1"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GL_ZERO: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ZERO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ONE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GL_SRC_COLOR: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SOURCE COLOR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GL_ONE_MINUS_SRC_COLOR: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 SOURCE COLOR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GL_DST_COLOR: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DESTINATION COLOR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GL_ONE_MINUS_DST_COLOR: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1 -DESTINATION COLOR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GL_SRC_ALPHA: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SOURCE ALPHA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GL_ONE_MINUS_SRC_ALPHA: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 SOURCE ALPHA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GL_DST_ALPHA: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DESTINATION ALPHA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GL_ONE_MINUS_DST_ALPHA: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 DESTINATION ALPHA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GL_CONSTANT_COLOR: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CONSTANT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GL_ONE_MINUS_CONSTANT_COLOR: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 CONSTANT COLOR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GL_CONSTANT_ALPHA: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CONSTANT ALPHA </a:t>
            </a:r>
            <a:r>
              <a:rPr lang="en" b="1">
                <a:latin typeface="Lato"/>
                <a:ea typeface="Lato"/>
                <a:cs typeface="Lato"/>
                <a:sym typeface="Lato"/>
              </a:rPr>
              <a:t>GL_ONE_MINUS_CONSTANT_ALPHA: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1 - CONSTANT ALPHA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/>
        </p:nvSpPr>
        <p:spPr>
          <a:xfrm>
            <a:off x="2299375" y="1425625"/>
            <a:ext cx="6424200" cy="3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latin typeface="Lato"/>
                <a:ea typeface="Lato"/>
                <a:cs typeface="Lato"/>
                <a:sym typeface="Lato"/>
              </a:rPr>
              <a:t>Could be:</a:t>
            </a:r>
            <a:endParaRPr sz="1800" b="1"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GL_FUNC_ADD: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ADDITION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GL_FUNC_SUBTRACT: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SUBTRACTION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GL_FUNC_REVERSE_SUBTRACT: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REVERSE SUBTRACTION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GL_MIN: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MIN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GL_MAX: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MAX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693350" y="1361950"/>
            <a:ext cx="961200" cy="375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Equation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2019</Words>
  <Application>Microsoft Office PowerPoint</Application>
  <PresentationFormat>On-screen Show (16:9)</PresentationFormat>
  <Paragraphs>652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Roboto Mono</vt:lpstr>
      <vt:lpstr>Courier New</vt:lpstr>
      <vt:lpstr>Raleway</vt:lpstr>
      <vt:lpstr>Lato</vt:lpstr>
      <vt:lpstr>Arial</vt:lpstr>
      <vt:lpstr>Lato Black</vt:lpstr>
      <vt:lpstr>Streamline</vt:lpstr>
      <vt:lpstr>Computer Graphics labs </vt:lpstr>
      <vt:lpstr>Up to this point we are dealing with opaque materials</vt:lpstr>
      <vt:lpstr>Transparent Objects</vt:lpstr>
      <vt:lpstr>Blending</vt:lpstr>
      <vt:lpstr>PowerPoint Presentation</vt:lpstr>
      <vt:lpstr>PowerPoint Presentation</vt:lpstr>
      <vt:lpstr>OpenGL gives us the ability to control</vt:lpstr>
      <vt:lpstr>PowerPoint Presentation</vt:lpstr>
      <vt:lpstr>PowerPoint Presentation</vt:lpstr>
      <vt:lpstr>The most common blending setup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And many other combinations</vt:lpstr>
      <vt:lpstr>Z-Buffer and transparency</vt:lpstr>
      <vt:lpstr>Let us consider this drawing order scenario</vt:lpstr>
      <vt:lpstr>But what if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now we are back to the Painter’s algorithm</vt:lpstr>
      <vt:lpstr>Painter’s Algorithm</vt:lpstr>
      <vt:lpstr>Common Handling of Transparency in Games</vt:lpstr>
      <vt:lpstr>Other solutions</vt:lpstr>
      <vt:lpstr>Alpha testing</vt:lpstr>
      <vt:lpstr>Another way to allow transparency</vt:lpstr>
      <vt:lpstr>Discard</vt:lpstr>
      <vt:lpstr>PowerPoint Presentation</vt:lpstr>
      <vt:lpstr>PowerPoint Presentation</vt:lpstr>
      <vt:lpstr>PowerPoint Presentation</vt:lpstr>
      <vt:lpstr>PowerPoint Presentation</vt:lpstr>
      <vt:lpstr>While transparency is simple as a concept and common in most applications, it is still a technical challenge till nowadays.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labs </dc:title>
  <cp:lastModifiedBy>Peter Atef Fathi Zaki</cp:lastModifiedBy>
  <cp:revision>1</cp:revision>
  <dcterms:modified xsi:type="dcterms:W3CDTF">2023-04-18T20:16:36Z</dcterms:modified>
</cp:coreProperties>
</file>